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8" r:id="rId22"/>
    <p:sldId id="277" r:id="rId23"/>
    <p:sldId id="279" r:id="rId24"/>
    <p:sldId id="280" r:id="rId25"/>
    <p:sldId id="271"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uzana" initials="z" lastIdx="1" clrIdx="0">
    <p:extLst>
      <p:ext uri="{19B8F6BF-5375-455C-9EA6-DF929625EA0E}">
        <p15:presenceInfo xmlns:p15="http://schemas.microsoft.com/office/powerpoint/2012/main" userId="zuz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147" d="100"/>
          <a:sy n="147" d="100"/>
        </p:scale>
        <p:origin x="114"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sk-SK"/>
              <a:t>Kliknutím upravte štýl predlohy nadpisu</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Kliknutím upravte štýl predlohy podnadpisu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12/13/2024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sk-SK"/>
              <a:t>Kliknutím upravte štýl predlohy nadpisu</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sk-SK"/>
              <a:t>Kliknutím upravte štýl predlohy nadpisu</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sk-SK"/>
              <a:t>Kliknutím upravte štýl predlohy nadpisu</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ncho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a:t>Kliknutím upravte štýl predlohy nadpisu</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sk-SK"/>
              <a:t>Kliknutím upravte štýl predlohy nadpisu</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sk-SK"/>
              <a:t>Kliknutím upravte štýl predlohy nadpisu</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12/13/2024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izpi.sk/sk/centralny-register-poradcov/" TargetMode="External"/><Relationship Id="rId2" Type="http://schemas.openxmlformats.org/officeDocument/2006/relationships/hyperlink" Target="https://izpi.sk/sk/podohospodarske-poradenstvo" TargetMode="External"/><Relationship Id="rId1" Type="http://schemas.openxmlformats.org/officeDocument/2006/relationships/slideLayout" Target="../slideLayouts/slideLayout2.xml"/><Relationship Id="rId5" Type="http://schemas.openxmlformats.org/officeDocument/2006/relationships/hyperlink" Target="https://izpi.sk/sk/katalog-poradenskych-produktov-platny-od-112023/" TargetMode="External"/><Relationship Id="rId4" Type="http://schemas.openxmlformats.org/officeDocument/2006/relationships/hyperlink" Target="https://izpi.sk/sk/katalog-poradenskych-produkto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F1B019-9F6D-F0B9-496D-593283E0BF7F}"/>
              </a:ext>
            </a:extLst>
          </p:cNvPr>
          <p:cNvSpPr>
            <a:spLocks noGrp="1"/>
          </p:cNvSpPr>
          <p:nvPr>
            <p:ph type="ctrTitle"/>
          </p:nvPr>
        </p:nvSpPr>
        <p:spPr/>
        <p:txBody>
          <a:bodyPr/>
          <a:lstStyle/>
          <a:p>
            <a:r>
              <a:rPr lang="sk-SK" dirty="0"/>
              <a:t>Ach tá byrokracia !</a:t>
            </a:r>
          </a:p>
        </p:txBody>
      </p:sp>
      <p:sp>
        <p:nvSpPr>
          <p:cNvPr id="3" name="Podnadpis 2">
            <a:extLst>
              <a:ext uri="{FF2B5EF4-FFF2-40B4-BE49-F238E27FC236}">
                <a16:creationId xmlns:a16="http://schemas.microsoft.com/office/drawing/2014/main" id="{960D6CFE-39AC-4DD1-F6DA-0DEE8BC16B8C}"/>
              </a:ext>
            </a:extLst>
          </p:cNvPr>
          <p:cNvSpPr>
            <a:spLocks noGrp="1"/>
          </p:cNvSpPr>
          <p:nvPr>
            <p:ph type="subTitle" idx="1"/>
          </p:nvPr>
        </p:nvSpPr>
        <p:spPr/>
        <p:txBody>
          <a:bodyPr>
            <a:normAutofit lnSpcReduction="10000"/>
          </a:bodyPr>
          <a:lstStyle/>
          <a:p>
            <a:r>
              <a:rPr lang="sk-SK" dirty="0"/>
              <a:t>100-ročnica </a:t>
            </a:r>
            <a:r>
              <a:rPr lang="sk-SK" dirty="0" err="1"/>
              <a:t>biodynamického</a:t>
            </a:r>
            <a:r>
              <a:rPr lang="sk-SK" dirty="0"/>
              <a:t> poľnohospodárstva</a:t>
            </a:r>
          </a:p>
          <a:p>
            <a:endParaRPr lang="sk-SK" dirty="0"/>
          </a:p>
          <a:p>
            <a:r>
              <a:rPr lang="sk-SK" dirty="0"/>
              <a:t>Jankov Vŕšok 14.12.2024</a:t>
            </a:r>
          </a:p>
        </p:txBody>
      </p:sp>
    </p:spTree>
    <p:extLst>
      <p:ext uri="{BB962C8B-B14F-4D97-AF65-F5344CB8AC3E}">
        <p14:creationId xmlns:p14="http://schemas.microsoft.com/office/powerpoint/2010/main" val="173825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495D3-DF9E-AB40-8620-04D397EEB60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4B66D51-4585-D525-73C0-CBEFF9CAE7DB}"/>
              </a:ext>
            </a:extLst>
          </p:cNvPr>
          <p:cNvSpPr>
            <a:spLocks noGrp="1"/>
          </p:cNvSpPr>
          <p:nvPr>
            <p:ph type="title"/>
          </p:nvPr>
        </p:nvSpPr>
        <p:spPr/>
        <p:txBody>
          <a:bodyPr/>
          <a:lstStyle/>
          <a:p>
            <a:r>
              <a:rPr lang="sk-SK" dirty="0"/>
              <a:t>PODNETY</a:t>
            </a:r>
          </a:p>
        </p:txBody>
      </p:sp>
      <p:sp>
        <p:nvSpPr>
          <p:cNvPr id="3" name="Zástupný objekt pre obsah 2">
            <a:extLst>
              <a:ext uri="{FF2B5EF4-FFF2-40B4-BE49-F238E27FC236}">
                <a16:creationId xmlns:a16="http://schemas.microsoft.com/office/drawing/2014/main" id="{C0305090-D678-FBDA-C413-A8BC4A7D7A32}"/>
              </a:ext>
            </a:extLst>
          </p:cNvPr>
          <p:cNvSpPr>
            <a:spLocks noGrp="1"/>
          </p:cNvSpPr>
          <p:nvPr>
            <p:ph idx="1"/>
          </p:nvPr>
        </p:nvSpPr>
        <p:spPr/>
        <p:txBody>
          <a:bodyPr>
            <a:normAutofit fontScale="70000" lnSpcReduction="20000"/>
          </a:bodyPr>
          <a:lstStyle/>
          <a:p>
            <a:r>
              <a:rPr lang="sk-SK" dirty="0"/>
              <a:t>Vylúčiť sporné križovania LPIS u žiadateľov na samostatné konanie</a:t>
            </a:r>
          </a:p>
          <a:p>
            <a:r>
              <a:rPr lang="pl-PL" dirty="0"/>
              <a:t>Vypracovať jednotnú metodiku na lehoty ( </a:t>
            </a:r>
            <a:r>
              <a:rPr lang="pl-PL" i="1" dirty="0"/>
              <a:t>správny poriadok </a:t>
            </a:r>
            <a:r>
              <a:rPr lang="pl-PL" dirty="0"/>
              <a:t>)</a:t>
            </a:r>
          </a:p>
          <a:p>
            <a:r>
              <a:rPr lang="pl-PL" dirty="0"/>
              <a:t>Zadefinovať najneskorší termín vydania zmien nariadení do konca februára, tomu časovo prispôsobiť predchádzajúce rokovania a schvaľovací proces  (</a:t>
            </a:r>
            <a:r>
              <a:rPr lang="pl-PL" i="1" dirty="0"/>
              <a:t>vydávať príslušné usmernenia do jedného mesiaca od účinnosti nariadenia</a:t>
            </a:r>
            <a:r>
              <a:rPr lang="pl-PL" dirty="0"/>
              <a:t> )</a:t>
            </a:r>
          </a:p>
          <a:p>
            <a:r>
              <a:rPr lang="pl-PL" dirty="0"/>
              <a:t>V štatistických zisťovaniach zvážiť nevyhnutné, duplicitné vykazovanie rovnakých údajov – o výrobných procesoch , mesačné, štvrťročné cenové štatistiky v poľnohospodárskom podniku by stačili 1x ročne resp. vôbec</a:t>
            </a:r>
          </a:p>
          <a:p>
            <a:r>
              <a:rPr lang="pl-PL" dirty="0"/>
              <a:t>Rozšíriť termíny a nesankcionovať pri povinnostiach ohľadom hlásení ( SHMÚ, ovzdušie, ... )</a:t>
            </a:r>
          </a:p>
          <a:p>
            <a:r>
              <a:rPr lang="pl-PL" dirty="0"/>
              <a:t>Skrátiť termíny a odstrániť byrokraciu pri vybavovaní povolení z oblasti poľnohospodárstva (napr. povolenie na čerpanie povrchovej vody pre zavlažovanie a pod.) </a:t>
            </a:r>
          </a:p>
          <a:p>
            <a:endParaRPr lang="pl-PL" dirty="0"/>
          </a:p>
          <a:p>
            <a:endParaRPr lang="pl-PL" dirty="0"/>
          </a:p>
          <a:p>
            <a:endParaRPr lang="pl-PL" dirty="0"/>
          </a:p>
          <a:p>
            <a:endParaRPr lang="pl-PL" dirty="0"/>
          </a:p>
          <a:p>
            <a:endParaRPr lang="pl-PL" dirty="0"/>
          </a:p>
          <a:p>
            <a:endParaRPr lang="sk-SK" dirty="0"/>
          </a:p>
          <a:p>
            <a:endParaRPr lang="sk-SK" dirty="0"/>
          </a:p>
          <a:p>
            <a:endParaRPr lang="sk-SK" dirty="0"/>
          </a:p>
          <a:p>
            <a:endParaRPr lang="sk-SK" dirty="0"/>
          </a:p>
        </p:txBody>
      </p:sp>
    </p:spTree>
    <p:extLst>
      <p:ext uri="{BB962C8B-B14F-4D97-AF65-F5344CB8AC3E}">
        <p14:creationId xmlns:p14="http://schemas.microsoft.com/office/powerpoint/2010/main" val="2564061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7B83C-35FF-73B5-0176-E6195919B9E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295CB7A-BDAF-2092-2CCA-4F57D57B0935}"/>
              </a:ext>
            </a:extLst>
          </p:cNvPr>
          <p:cNvSpPr>
            <a:spLocks noGrp="1"/>
          </p:cNvSpPr>
          <p:nvPr>
            <p:ph type="title"/>
          </p:nvPr>
        </p:nvSpPr>
        <p:spPr/>
        <p:txBody>
          <a:bodyPr/>
          <a:lstStyle/>
          <a:p>
            <a:r>
              <a:rPr lang="sk-SK" dirty="0"/>
              <a:t>PODNETY</a:t>
            </a:r>
          </a:p>
        </p:txBody>
      </p:sp>
      <p:sp>
        <p:nvSpPr>
          <p:cNvPr id="3" name="Zástupný objekt pre obsah 2">
            <a:extLst>
              <a:ext uri="{FF2B5EF4-FFF2-40B4-BE49-F238E27FC236}">
                <a16:creationId xmlns:a16="http://schemas.microsoft.com/office/drawing/2014/main" id="{11101990-0FA9-F825-5E9C-E960431CF79F}"/>
              </a:ext>
            </a:extLst>
          </p:cNvPr>
          <p:cNvSpPr>
            <a:spLocks noGrp="1"/>
          </p:cNvSpPr>
          <p:nvPr>
            <p:ph idx="1"/>
          </p:nvPr>
        </p:nvSpPr>
        <p:spPr/>
        <p:txBody>
          <a:bodyPr>
            <a:normAutofit fontScale="77500" lnSpcReduction="20000"/>
          </a:bodyPr>
          <a:lstStyle/>
          <a:p>
            <a:r>
              <a:rPr lang="pl-PL" dirty="0"/>
              <a:t>Optimalizovať a zjednodušiť kontroly</a:t>
            </a:r>
          </a:p>
          <a:p>
            <a:r>
              <a:rPr lang="pl-PL" dirty="0"/>
              <a:t>Zefektívniť činnosť PPA - pomáhať farmárom pri predchádzaní chýb v podávaní žiadosti - byť viac proaktívny</a:t>
            </a:r>
          </a:p>
          <a:p>
            <a:r>
              <a:rPr lang="pl-PL" dirty="0"/>
              <a:t>Zvážiť vyňatie malých a rodinných farmárov z povinnosti plniť rovnako prísne podmienky ako veľkochovatelia s inými kapacitami</a:t>
            </a:r>
          </a:p>
          <a:p>
            <a:r>
              <a:rPr lang="pl-PL" dirty="0"/>
              <a:t>Zaviesť register EPV na PPA (ako biotopy) </a:t>
            </a:r>
          </a:p>
          <a:p>
            <a:r>
              <a:rPr lang="pl-PL" dirty="0"/>
              <a:t>Zrušiť stropovanie – vraj bude možné od 1.1.2026</a:t>
            </a:r>
          </a:p>
          <a:p>
            <a:r>
              <a:rPr lang="pl-PL" dirty="0"/>
              <a:t>Zpraviť Zákon o hnojivách č. 136/2000 - najmä paragraf 10C ( 12 stupňov )</a:t>
            </a:r>
          </a:p>
          <a:p>
            <a:r>
              <a:rPr lang="pl-PL" dirty="0"/>
              <a:t>Zrušiť povinnosť mať pracovnú zdravotnú službu v podnikoch, ktoré majú zamestnancov v 1. a 2. kategórii práce</a:t>
            </a:r>
          </a:p>
          <a:p>
            <a:endParaRPr lang="pl-PL" dirty="0"/>
          </a:p>
          <a:p>
            <a:endParaRPr lang="pl-PL" dirty="0"/>
          </a:p>
          <a:p>
            <a:endParaRPr lang="pl-PL" dirty="0"/>
          </a:p>
          <a:p>
            <a:endParaRPr lang="pl-PL" dirty="0"/>
          </a:p>
          <a:p>
            <a:endParaRPr lang="pl-PL" dirty="0"/>
          </a:p>
          <a:p>
            <a:endParaRPr lang="sk-SK" dirty="0"/>
          </a:p>
          <a:p>
            <a:endParaRPr lang="sk-SK" dirty="0"/>
          </a:p>
          <a:p>
            <a:endParaRPr lang="sk-SK" dirty="0"/>
          </a:p>
          <a:p>
            <a:endParaRPr lang="sk-SK" dirty="0"/>
          </a:p>
        </p:txBody>
      </p:sp>
    </p:spTree>
    <p:extLst>
      <p:ext uri="{BB962C8B-B14F-4D97-AF65-F5344CB8AC3E}">
        <p14:creationId xmlns:p14="http://schemas.microsoft.com/office/powerpoint/2010/main" val="3138251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0411E-03DF-4AF1-626E-89E11D54AAD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FFCAC85-24BE-ADBF-861D-54C7BCDA2C90}"/>
              </a:ext>
            </a:extLst>
          </p:cNvPr>
          <p:cNvSpPr>
            <a:spLocks noGrp="1"/>
          </p:cNvSpPr>
          <p:nvPr>
            <p:ph type="title"/>
          </p:nvPr>
        </p:nvSpPr>
        <p:spPr/>
        <p:txBody>
          <a:bodyPr/>
          <a:lstStyle/>
          <a:p>
            <a:r>
              <a:rPr lang="sk-SK" dirty="0"/>
              <a:t>PODNETY</a:t>
            </a:r>
          </a:p>
        </p:txBody>
      </p:sp>
      <p:sp>
        <p:nvSpPr>
          <p:cNvPr id="3" name="Zástupný objekt pre obsah 2">
            <a:extLst>
              <a:ext uri="{FF2B5EF4-FFF2-40B4-BE49-F238E27FC236}">
                <a16:creationId xmlns:a16="http://schemas.microsoft.com/office/drawing/2014/main" id="{85559065-51B7-84C7-C290-AD32D0115E0B}"/>
              </a:ext>
            </a:extLst>
          </p:cNvPr>
          <p:cNvSpPr>
            <a:spLocks noGrp="1"/>
          </p:cNvSpPr>
          <p:nvPr>
            <p:ph idx="1"/>
          </p:nvPr>
        </p:nvSpPr>
        <p:spPr/>
        <p:txBody>
          <a:bodyPr>
            <a:normAutofit fontScale="70000" lnSpcReduction="20000"/>
          </a:bodyPr>
          <a:lstStyle/>
          <a:p>
            <a:endParaRPr lang="pl-PL" dirty="0"/>
          </a:p>
          <a:p>
            <a:r>
              <a:rPr lang="pl-PL" dirty="0"/>
              <a:t>Zmeniť legislatívu, kde by  odpad 020401 zemina z čistenia a prania repy bol priamo doporučený na jeho materiálové využitie (napr. späť na polia, zásypy,...) bez ďaľších zbytočných podmienok </a:t>
            </a:r>
          </a:p>
          <a:p>
            <a:r>
              <a:rPr lang="pl-PL" dirty="0"/>
              <a:t>Doplniť katalóg (podopatrenia 4.1 a 4.2) , rozšíriť katalóg o aktivity o ktoré majú poľnohospodári veľký záujem. Toto by sa mohlo zaviesť aj pre MAS, čím by SR efektívnejšie vyplácalo najčastejšie projektované aktivity. Ako riešenie doplnenia katalógu by mohol byť súčet rozpočtu, ktorý bol spracovaný v systéme CENKROS (nová maštaľ podľa rozmerov, nová dojáreň, rekonštrukcia dojárne, technológia dojárne, oplotenia, príjazdové cesty atď.).  </a:t>
            </a:r>
          </a:p>
          <a:p>
            <a:r>
              <a:rPr lang="pl-PL" dirty="0"/>
              <a:t>Zjednotiť udržateľnosť projektu </a:t>
            </a:r>
          </a:p>
          <a:p>
            <a:r>
              <a:rPr lang="pl-PL" dirty="0"/>
              <a:t>Prehodnotiť výzvy na projektové opatrenia ŠRV</a:t>
            </a:r>
          </a:p>
          <a:p>
            <a:r>
              <a:rPr lang="pl-PL" dirty="0"/>
              <a:t>Odbúranie preukazovania užívacích vzťahov vo forme predkladania evidencie</a:t>
            </a:r>
          </a:p>
          <a:p>
            <a:pPr marL="0" indent="0">
              <a:buNone/>
            </a:pPr>
            <a:endParaRPr lang="pl-PL" dirty="0"/>
          </a:p>
          <a:p>
            <a:endParaRPr lang="pl-PL" dirty="0"/>
          </a:p>
          <a:p>
            <a:endParaRPr lang="sk-SK" dirty="0"/>
          </a:p>
          <a:p>
            <a:endParaRPr lang="sk-SK" dirty="0"/>
          </a:p>
          <a:p>
            <a:endParaRPr lang="sk-SK" dirty="0"/>
          </a:p>
          <a:p>
            <a:endParaRPr lang="sk-SK" dirty="0"/>
          </a:p>
        </p:txBody>
      </p:sp>
    </p:spTree>
    <p:extLst>
      <p:ext uri="{BB962C8B-B14F-4D97-AF65-F5344CB8AC3E}">
        <p14:creationId xmlns:p14="http://schemas.microsoft.com/office/powerpoint/2010/main" val="2248909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8F8FD-8719-4AAC-8D84-2F2E5BECFC2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F5831A7-0423-A2A2-A7AD-0C0A8291D5F4}"/>
              </a:ext>
            </a:extLst>
          </p:cNvPr>
          <p:cNvSpPr>
            <a:spLocks noGrp="1"/>
          </p:cNvSpPr>
          <p:nvPr>
            <p:ph type="title"/>
          </p:nvPr>
        </p:nvSpPr>
        <p:spPr/>
        <p:txBody>
          <a:bodyPr/>
          <a:lstStyle/>
          <a:p>
            <a:r>
              <a:rPr lang="sk-SK" dirty="0"/>
              <a:t>PODNETY</a:t>
            </a:r>
          </a:p>
        </p:txBody>
      </p:sp>
      <p:sp>
        <p:nvSpPr>
          <p:cNvPr id="3" name="Zástupný objekt pre obsah 2">
            <a:extLst>
              <a:ext uri="{FF2B5EF4-FFF2-40B4-BE49-F238E27FC236}">
                <a16:creationId xmlns:a16="http://schemas.microsoft.com/office/drawing/2014/main" id="{B39D0691-F427-EEE1-9C59-765D36FE60E5}"/>
              </a:ext>
            </a:extLst>
          </p:cNvPr>
          <p:cNvSpPr>
            <a:spLocks noGrp="1"/>
          </p:cNvSpPr>
          <p:nvPr>
            <p:ph idx="1"/>
          </p:nvPr>
        </p:nvSpPr>
        <p:spPr/>
        <p:txBody>
          <a:bodyPr>
            <a:normAutofit fontScale="70000" lnSpcReduction="20000"/>
          </a:bodyPr>
          <a:lstStyle/>
          <a:p>
            <a:endParaRPr lang="pl-PL" dirty="0"/>
          </a:p>
          <a:p>
            <a:r>
              <a:rPr lang="pl-PL" dirty="0"/>
              <a:t>Nadbytočné rozdelenie súvislých plôch na viac DPB má za následok aj zvýšenie administratívnej záťaže poľnohospodárov. Mnohí farmári rozdeľujú svoje plochy každý rok na viac plodín iným spôsobom. Ak majú teraz jednu plochu rozdelenú na tri DPB a zasejú na ňu viac plodín inak ako minulý rok, tak jedna plodina bude zrazu prechádzať aj cez tri DPB, čo znamená, že namiesto jedného riadka bude treba deklarovať tri riadky, knihu honov bude treba viesť trojmo, všetky použité hnojivá a chémiu rozrátavať a potom trojmo vykazovať na Ústrednom kontrolnom a skúšobnom ústave poľnohospodárskom.</a:t>
            </a:r>
          </a:p>
          <a:p>
            <a:endParaRPr lang="pl-PL" dirty="0"/>
          </a:p>
          <a:p>
            <a:r>
              <a:rPr lang="pl-PL" dirty="0"/>
              <a:t>Prepojiť databázy štátnych organizácií predovšetkým UKSUP, PPA, Štatistický úrad .. a identifikovať duplicity, ktoré vieme následne odstrániť. Napr. automatizovaná aktualizácia výmer LPIS dielov v GSAA a ÚKSÚP pri ekologickom poľnohospodárstve. </a:t>
            </a:r>
          </a:p>
          <a:p>
            <a:endParaRPr lang="pl-PL" dirty="0"/>
          </a:p>
          <a:p>
            <a:endParaRPr lang="pl-PL" dirty="0"/>
          </a:p>
          <a:p>
            <a:endParaRPr lang="sk-SK" dirty="0"/>
          </a:p>
          <a:p>
            <a:endParaRPr lang="sk-SK" dirty="0"/>
          </a:p>
          <a:p>
            <a:endParaRPr lang="sk-SK" dirty="0"/>
          </a:p>
          <a:p>
            <a:endParaRPr lang="sk-SK" dirty="0"/>
          </a:p>
        </p:txBody>
      </p:sp>
    </p:spTree>
    <p:extLst>
      <p:ext uri="{BB962C8B-B14F-4D97-AF65-F5344CB8AC3E}">
        <p14:creationId xmlns:p14="http://schemas.microsoft.com/office/powerpoint/2010/main" val="56030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79377-4976-7439-E0E1-A7651A8DDC7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A671230-5BBE-D88D-0532-EDD2D22B601F}"/>
              </a:ext>
            </a:extLst>
          </p:cNvPr>
          <p:cNvSpPr>
            <a:spLocks noGrp="1"/>
          </p:cNvSpPr>
          <p:nvPr>
            <p:ph type="title"/>
          </p:nvPr>
        </p:nvSpPr>
        <p:spPr/>
        <p:txBody>
          <a:bodyPr/>
          <a:lstStyle/>
          <a:p>
            <a:r>
              <a:rPr lang="sk-SK" dirty="0"/>
              <a:t>PODNETY</a:t>
            </a:r>
          </a:p>
        </p:txBody>
      </p:sp>
      <p:sp>
        <p:nvSpPr>
          <p:cNvPr id="3" name="Zástupný objekt pre obsah 2">
            <a:extLst>
              <a:ext uri="{FF2B5EF4-FFF2-40B4-BE49-F238E27FC236}">
                <a16:creationId xmlns:a16="http://schemas.microsoft.com/office/drawing/2014/main" id="{7B5BFA68-6C3E-B302-83D5-B5A0CA6B9F48}"/>
              </a:ext>
            </a:extLst>
          </p:cNvPr>
          <p:cNvSpPr>
            <a:spLocks noGrp="1"/>
          </p:cNvSpPr>
          <p:nvPr>
            <p:ph idx="1"/>
          </p:nvPr>
        </p:nvSpPr>
        <p:spPr/>
        <p:txBody>
          <a:bodyPr>
            <a:normAutofit fontScale="85000" lnSpcReduction="20000"/>
          </a:bodyPr>
          <a:lstStyle/>
          <a:p>
            <a:r>
              <a:rPr lang="pl-PL" dirty="0"/>
              <a:t> Sprístupniť novú kampaň v GSAA už k 1.1. daného roka, aby si farmár stihol pripraviť mapu, aktualizovať LPIS a pod. s tým, že podávanie žiadosti by zostalo na pôvodnom termíne.</a:t>
            </a:r>
          </a:p>
          <a:p>
            <a:r>
              <a:rPr lang="pl-PL" i="1" dirty="0"/>
              <a:t>Podľa informácií AB komisie PPA dala prísľub, že aktualizácia prebehne v apríli a nebude sa meniť počas kampane,aby májové dáta boli už nemenné, okrem výnimočných situácií.</a:t>
            </a:r>
          </a:p>
          <a:p>
            <a:r>
              <a:rPr lang="pl-PL" i="1" dirty="0"/>
              <a:t>Podľa vyjadrenia odboru 350 PPA  termín 1.4. garantovať nevie. Splnenie tohto termínu je viazané na personálne posilnenie odboru, ktoré sa neudialo. Zároveň v zmysle 10 % znižovania stavov, ktoré by sa malo doktnúť aj odboru 350 sa termín práveže predlžuje a v tomto období nie sme schopní garantovať ani legislatívny termín 31.5. LPIS sa po ukončení cyklickej aktualizácie mení len z dôvodu kontroly na mieste, DPZ kontroly a návštevy v teréne, kedy boli zistené nespôsobilé plochy, v tomto prípade ide o nevyhnutné zmeny, ktoré sa v LPIS musia odzrkadliť. </a:t>
            </a:r>
          </a:p>
          <a:p>
            <a:endParaRPr lang="pl-PL" i="1" dirty="0"/>
          </a:p>
          <a:p>
            <a:endParaRPr lang="sk-SK" dirty="0"/>
          </a:p>
          <a:p>
            <a:endParaRPr lang="sk-SK" dirty="0"/>
          </a:p>
          <a:p>
            <a:endParaRPr lang="sk-SK" dirty="0"/>
          </a:p>
          <a:p>
            <a:endParaRPr lang="sk-SK" dirty="0"/>
          </a:p>
        </p:txBody>
      </p:sp>
    </p:spTree>
    <p:extLst>
      <p:ext uri="{BB962C8B-B14F-4D97-AF65-F5344CB8AC3E}">
        <p14:creationId xmlns:p14="http://schemas.microsoft.com/office/powerpoint/2010/main" val="2794083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56DA9-20E3-766B-6CFA-13ADC718FF1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69282ED-EE4F-3DC8-0E2C-383B59BDE449}"/>
              </a:ext>
            </a:extLst>
          </p:cNvPr>
          <p:cNvSpPr>
            <a:spLocks noGrp="1"/>
          </p:cNvSpPr>
          <p:nvPr>
            <p:ph type="title"/>
          </p:nvPr>
        </p:nvSpPr>
        <p:spPr/>
        <p:txBody>
          <a:bodyPr/>
          <a:lstStyle/>
          <a:p>
            <a:r>
              <a:rPr lang="sk-SK" dirty="0"/>
              <a:t>PODNETY</a:t>
            </a:r>
          </a:p>
        </p:txBody>
      </p:sp>
      <p:sp>
        <p:nvSpPr>
          <p:cNvPr id="3" name="Zástupný objekt pre obsah 2">
            <a:extLst>
              <a:ext uri="{FF2B5EF4-FFF2-40B4-BE49-F238E27FC236}">
                <a16:creationId xmlns:a16="http://schemas.microsoft.com/office/drawing/2014/main" id="{673B1057-3747-9AB4-BBDD-5F766C3412B0}"/>
              </a:ext>
            </a:extLst>
          </p:cNvPr>
          <p:cNvSpPr>
            <a:spLocks noGrp="1"/>
          </p:cNvSpPr>
          <p:nvPr>
            <p:ph idx="1"/>
          </p:nvPr>
        </p:nvSpPr>
        <p:spPr/>
        <p:txBody>
          <a:bodyPr>
            <a:normAutofit fontScale="85000" lnSpcReduction="20000"/>
          </a:bodyPr>
          <a:lstStyle/>
          <a:p>
            <a:r>
              <a:rPr lang="pl-PL" dirty="0">
                <a:solidFill>
                  <a:srgbClr val="FF0000"/>
                </a:solidFill>
              </a:rPr>
              <a:t>Pri podávaní žiadosti o priame platby zvoliť ( presne definovať ) zrozumiteľnú, pre všetkých jasnú deklaráciu aktívneho poľnohospodára. </a:t>
            </a:r>
          </a:p>
          <a:p>
            <a:pPr marL="0" marR="0" indent="0">
              <a:buNone/>
            </a:pPr>
            <a:r>
              <a:rPr lang="sk-SK" i="1" dirty="0"/>
              <a:t>( Ž</a:t>
            </a:r>
            <a:r>
              <a:rPr lang="sk-SK" i="1" dirty="0">
                <a:effectLst/>
              </a:rPr>
              <a:t>iadatelia, ktorí plnia podmienku aktívneho farmára podľa § 4 ods. 6 písm. e) NV SR 435/2022 Z. z. - hodnota vlastnej rastlinnej    produkcie za predchádzajúci rok je najmenej vo výške priamych platieb, búdu od budúceho roka povinní okrem hodnoty vlastnej produkcie k žiadosti predložiť aj zoznam faktúr a iných dokladov preukazujúcich výšku hodnoty produkcie. Preto sa odporúča, aby si vo svojom účtovníctve zaviedli (pokiaľ tak už nemajú) </a:t>
            </a:r>
            <a:r>
              <a:rPr lang="sk-SK" i="1" dirty="0" err="1">
                <a:effectLst/>
              </a:rPr>
              <a:t>analytiku</a:t>
            </a:r>
            <a:r>
              <a:rPr lang="sk-SK" i="1" dirty="0">
                <a:effectLst/>
              </a:rPr>
              <a:t> za týmto účelom. Žiadateľov, ktorí plnia podmienku aktívneho farmára iným spôsobom, sa to netýka.)</a:t>
            </a:r>
            <a:endParaRPr lang="pl-PL" i="1" dirty="0"/>
          </a:p>
          <a:p>
            <a:r>
              <a:rPr lang="pl-PL" dirty="0"/>
              <a:t>Doplnenie číselnika plodín o zmiešanú plodinu alebo prevažujúcu plodinu. </a:t>
            </a:r>
          </a:p>
          <a:p>
            <a:r>
              <a:rPr lang="sk-SK" dirty="0"/>
              <a:t> Zabezpečenie vydávaní rozhodnutí a doručovanie rozhodnutí elektronicky pre všetky oddelenia ministerstva vydávajúcich rozhodnutia. </a:t>
            </a:r>
          </a:p>
          <a:p>
            <a:endParaRPr lang="sk-SK" dirty="0"/>
          </a:p>
          <a:p>
            <a:endParaRPr lang="sk-SK" dirty="0"/>
          </a:p>
          <a:p>
            <a:endParaRPr lang="sk-SK" dirty="0"/>
          </a:p>
          <a:p>
            <a:endParaRPr lang="sk-SK" dirty="0"/>
          </a:p>
        </p:txBody>
      </p:sp>
    </p:spTree>
    <p:extLst>
      <p:ext uri="{BB962C8B-B14F-4D97-AF65-F5344CB8AC3E}">
        <p14:creationId xmlns:p14="http://schemas.microsoft.com/office/powerpoint/2010/main" val="362498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57D3BF-37C5-51CB-CCE3-19B138C20506}"/>
              </a:ext>
            </a:extLst>
          </p:cNvPr>
          <p:cNvSpPr>
            <a:spLocks noGrp="1"/>
          </p:cNvSpPr>
          <p:nvPr>
            <p:ph type="title"/>
          </p:nvPr>
        </p:nvSpPr>
        <p:spPr/>
        <p:txBody>
          <a:bodyPr>
            <a:normAutofit fontScale="90000"/>
          </a:bodyPr>
          <a:lstStyle/>
          <a:p>
            <a:r>
              <a:rPr lang="sk-SK" dirty="0"/>
              <a:t>Aktívny poľnohospodár -</a:t>
            </a:r>
            <a:r>
              <a:rPr lang="sk-SK" b="1" dirty="0"/>
              <a:t> Nariadenie vlády č. 435/2022 Z. z.</a:t>
            </a:r>
            <a:br>
              <a:rPr lang="sk-SK" b="1" dirty="0"/>
            </a:br>
            <a:endParaRPr lang="sk-SK" dirty="0"/>
          </a:p>
        </p:txBody>
      </p:sp>
      <p:sp>
        <p:nvSpPr>
          <p:cNvPr id="3" name="Zástupný objekt pre obsah 2">
            <a:extLst>
              <a:ext uri="{FF2B5EF4-FFF2-40B4-BE49-F238E27FC236}">
                <a16:creationId xmlns:a16="http://schemas.microsoft.com/office/drawing/2014/main" id="{90067336-6EB7-723C-3591-CE64B68C6D73}"/>
              </a:ext>
            </a:extLst>
          </p:cNvPr>
          <p:cNvSpPr>
            <a:spLocks noGrp="1"/>
          </p:cNvSpPr>
          <p:nvPr>
            <p:ph idx="1"/>
          </p:nvPr>
        </p:nvSpPr>
        <p:spPr/>
        <p:txBody>
          <a:bodyPr>
            <a:normAutofit fontScale="92500" lnSpcReduction="20000"/>
          </a:bodyPr>
          <a:lstStyle/>
          <a:p>
            <a:r>
              <a:rPr lang="sk-SK" i="1" dirty="0"/>
              <a:t>§4 ods.2</a:t>
            </a:r>
            <a:r>
              <a:rPr lang="sk-SK" dirty="0"/>
              <a:t> Fyzická osoba sa považuje za aktívneho poľnohospodára, ak</a:t>
            </a:r>
          </a:p>
          <a:p>
            <a:r>
              <a:rPr lang="sk-SK" i="1" dirty="0"/>
              <a:t>a)</a:t>
            </a:r>
            <a:r>
              <a:rPr lang="sk-SK" dirty="0"/>
              <a:t> celková suma priamych platieb za predchádzajúci kalendárny rok, ktorých je prijímateľom, je najmenej 5 % z celkových príjmov, ktoré získala z nepoľnohospodárskej činnosti v predchádzajúcom kalendárnom roku; do príjmu z nepoľnohospodárskej činnosti v predchádzajúcom kalendárnom roku sa nezapočítava príjem z lesníckej činnosti a príjem súvisiaci s činnosťou na ochranu prírody a krajiny, </a:t>
            </a:r>
            <a:r>
              <a:rPr lang="sk-SK" b="1" dirty="0">
                <a:solidFill>
                  <a:srgbClr val="FF0000"/>
                </a:solidFill>
              </a:rPr>
              <a:t>alebo</a:t>
            </a:r>
          </a:p>
          <a:p>
            <a:r>
              <a:rPr lang="sk-SK" i="1" dirty="0"/>
              <a:t>b)</a:t>
            </a:r>
            <a:r>
              <a:rPr lang="sk-SK" dirty="0"/>
              <a:t> jej celkové príjmy z poľnohospodárskej činnosti v predchádzajúcom kalendárnom roku predstavujú najmenej jednu tretinu z jej celkových príjmov získaných v predchádzajúcom kalendárnom roku.</a:t>
            </a:r>
          </a:p>
          <a:p>
            <a:endParaRPr lang="sk-SK" dirty="0"/>
          </a:p>
        </p:txBody>
      </p:sp>
    </p:spTree>
    <p:extLst>
      <p:ext uri="{BB962C8B-B14F-4D97-AF65-F5344CB8AC3E}">
        <p14:creationId xmlns:p14="http://schemas.microsoft.com/office/powerpoint/2010/main" val="1127025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47F33-F222-8CCB-893A-AE6EB6AA05E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5D681B4-0F5A-13FA-2798-D17A300DA2BC}"/>
              </a:ext>
            </a:extLst>
          </p:cNvPr>
          <p:cNvSpPr>
            <a:spLocks noGrp="1"/>
          </p:cNvSpPr>
          <p:nvPr>
            <p:ph type="title"/>
          </p:nvPr>
        </p:nvSpPr>
        <p:spPr/>
        <p:txBody>
          <a:bodyPr>
            <a:normAutofit fontScale="90000"/>
          </a:bodyPr>
          <a:lstStyle/>
          <a:p>
            <a:r>
              <a:rPr lang="sk-SK" dirty="0"/>
              <a:t>Aktívny poľnohospodár -</a:t>
            </a:r>
            <a:r>
              <a:rPr lang="sk-SK" b="1" dirty="0"/>
              <a:t> Nariadenie vlády č. 435/2022 Z. z.</a:t>
            </a:r>
            <a:br>
              <a:rPr lang="sk-SK" b="1" dirty="0"/>
            </a:br>
            <a:endParaRPr lang="sk-SK" dirty="0"/>
          </a:p>
        </p:txBody>
      </p:sp>
      <p:sp>
        <p:nvSpPr>
          <p:cNvPr id="3" name="Zástupný objekt pre obsah 2">
            <a:extLst>
              <a:ext uri="{FF2B5EF4-FFF2-40B4-BE49-F238E27FC236}">
                <a16:creationId xmlns:a16="http://schemas.microsoft.com/office/drawing/2014/main" id="{307E81CF-FB39-60FE-0A17-74D84B0BB6D2}"/>
              </a:ext>
            </a:extLst>
          </p:cNvPr>
          <p:cNvSpPr>
            <a:spLocks noGrp="1"/>
          </p:cNvSpPr>
          <p:nvPr>
            <p:ph idx="1"/>
          </p:nvPr>
        </p:nvSpPr>
        <p:spPr/>
        <p:txBody>
          <a:bodyPr>
            <a:normAutofit fontScale="77500" lnSpcReduction="20000"/>
          </a:bodyPr>
          <a:lstStyle/>
          <a:p>
            <a:r>
              <a:rPr lang="sk-SK" i="1" dirty="0"/>
              <a:t>§4 ods.3</a:t>
            </a:r>
            <a:r>
              <a:rPr lang="sk-SK" dirty="0"/>
              <a:t> Ak fyzickej osobe podľa odseku 2 písm. a) nebolo vydané právoplatné do podania žiadosti o priame platby v roku podania žiadosti o podporu alebo táto osoba v predchádzajúcom kalendárnom roku nepodala žiadosť o priame platby, celkovou sumou priamych platieb je násobok počtu hektárov alebo zvierat, na ktoré možno poskytnúť podporu, nahlásených poľnohospodárom v roku podania žiadosti o podporu a príslušnej sadzby priamej platby za predchádzajúci kalendárny rok.</a:t>
            </a:r>
          </a:p>
          <a:p>
            <a:r>
              <a:rPr lang="sk-SK" i="1" dirty="0"/>
              <a:t>§4 ods.4</a:t>
            </a:r>
            <a:r>
              <a:rPr lang="sk-SK" dirty="0"/>
              <a:t> Príjmom z poľnohospodárskej činnosti podľa odseku 2 písm. b) je príjem pred zdanením, ktorý fyzická osoba získala zo svojej poľnohospodárskej činnosti, a prijatá podpora; príjmom z poľnohospodárskej činnosti je aj príjem zo spracovania poľnohospodárskych výrobkov, ak spracované poľnohospodárske výrobky neprechádzajú do vlastníctva spracovateľa a ak výsledkom tohto spracovania je iný poľnohospodársky výrobok. Ostatné príjmy zo spracovania poľnohospodárskych výrobkov sa považujú za príjem z nepoľnohospodárskych činností pred zdanením.</a:t>
            </a:r>
          </a:p>
        </p:txBody>
      </p:sp>
    </p:spTree>
    <p:extLst>
      <p:ext uri="{BB962C8B-B14F-4D97-AF65-F5344CB8AC3E}">
        <p14:creationId xmlns:p14="http://schemas.microsoft.com/office/powerpoint/2010/main" val="678725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6EB84-9B98-0332-8D25-60ECF40B67A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9E98B33-CE43-2565-123C-12BBED513E6D}"/>
              </a:ext>
            </a:extLst>
          </p:cNvPr>
          <p:cNvSpPr>
            <a:spLocks noGrp="1"/>
          </p:cNvSpPr>
          <p:nvPr>
            <p:ph type="title"/>
          </p:nvPr>
        </p:nvSpPr>
        <p:spPr/>
        <p:txBody>
          <a:bodyPr>
            <a:normAutofit fontScale="90000"/>
          </a:bodyPr>
          <a:lstStyle/>
          <a:p>
            <a:r>
              <a:rPr lang="sk-SK" dirty="0"/>
              <a:t>Aktívny poľnohospodár -</a:t>
            </a:r>
            <a:r>
              <a:rPr lang="sk-SK" b="1" dirty="0"/>
              <a:t> Nariadenie vlády č. 435/2022 Z. z.</a:t>
            </a:r>
            <a:br>
              <a:rPr lang="sk-SK" b="1" dirty="0"/>
            </a:br>
            <a:endParaRPr lang="sk-SK" dirty="0"/>
          </a:p>
        </p:txBody>
      </p:sp>
      <p:sp>
        <p:nvSpPr>
          <p:cNvPr id="3" name="Zástupný objekt pre obsah 2">
            <a:extLst>
              <a:ext uri="{FF2B5EF4-FFF2-40B4-BE49-F238E27FC236}">
                <a16:creationId xmlns:a16="http://schemas.microsoft.com/office/drawing/2014/main" id="{BABC57B8-FB0B-F518-D283-B07BEAE9FC26}"/>
              </a:ext>
            </a:extLst>
          </p:cNvPr>
          <p:cNvSpPr>
            <a:spLocks noGrp="1"/>
          </p:cNvSpPr>
          <p:nvPr>
            <p:ph idx="1"/>
          </p:nvPr>
        </p:nvSpPr>
        <p:spPr/>
        <p:txBody>
          <a:bodyPr>
            <a:normAutofit/>
          </a:bodyPr>
          <a:lstStyle/>
          <a:p>
            <a:r>
              <a:rPr lang="sk-SK" i="1" dirty="0"/>
              <a:t>§4 ods.5</a:t>
            </a:r>
            <a:r>
              <a:rPr lang="sk-SK" dirty="0"/>
              <a:t> Fyzická osoba – podnikateľ alebo právnická osoba sa považuje za aktívneho poľnohospodára, ak</a:t>
            </a:r>
          </a:p>
          <a:p>
            <a:r>
              <a:rPr lang="sk-SK" i="1" dirty="0"/>
              <a:t>a)</a:t>
            </a:r>
            <a:r>
              <a:rPr lang="sk-SK" dirty="0"/>
              <a:t> jej predmetom podnikania alebo predmetom činnosti, ktorý je zapísaný v zákonom ustanovenej evidencii je len poľnohospodárska činnosť alebo poľnohospodárska činnosť a ďalšie činnosti súvisiace s poľnohospodárskou činnosťou a prevádzkovaním poľnohospodárskeho podniku, </a:t>
            </a:r>
            <a:r>
              <a:rPr lang="sk-SK" b="1" dirty="0">
                <a:solidFill>
                  <a:srgbClr val="FF0000"/>
                </a:solidFill>
              </a:rPr>
              <a:t>alebo</a:t>
            </a:r>
          </a:p>
          <a:p>
            <a:r>
              <a:rPr lang="sk-SK" i="1" dirty="0"/>
              <a:t>b)</a:t>
            </a:r>
            <a:r>
              <a:rPr lang="sk-SK" dirty="0"/>
              <a:t> spĺňa podmienky podľa odseku 2 alebo odseku 3.</a:t>
            </a:r>
          </a:p>
          <a:p>
            <a:endParaRPr lang="sk-SK" dirty="0"/>
          </a:p>
        </p:txBody>
      </p:sp>
    </p:spTree>
    <p:extLst>
      <p:ext uri="{BB962C8B-B14F-4D97-AF65-F5344CB8AC3E}">
        <p14:creationId xmlns:p14="http://schemas.microsoft.com/office/powerpoint/2010/main" val="2193573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F337D-92A3-915E-B161-090CECCB54B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A207C51-BCA4-3351-4763-AC6B9553A55C}"/>
              </a:ext>
            </a:extLst>
          </p:cNvPr>
          <p:cNvSpPr>
            <a:spLocks noGrp="1"/>
          </p:cNvSpPr>
          <p:nvPr>
            <p:ph type="title"/>
          </p:nvPr>
        </p:nvSpPr>
        <p:spPr/>
        <p:txBody>
          <a:bodyPr>
            <a:normAutofit fontScale="90000"/>
          </a:bodyPr>
          <a:lstStyle/>
          <a:p>
            <a:r>
              <a:rPr lang="sk-SK" dirty="0"/>
              <a:t>Aktívny poľnohospodár -</a:t>
            </a:r>
            <a:r>
              <a:rPr lang="sk-SK" b="1" dirty="0"/>
              <a:t> Nariadenie vlády č. 435/2022 Z. z.</a:t>
            </a:r>
            <a:br>
              <a:rPr lang="sk-SK" b="1" dirty="0"/>
            </a:br>
            <a:endParaRPr lang="sk-SK" dirty="0"/>
          </a:p>
        </p:txBody>
      </p:sp>
      <p:sp>
        <p:nvSpPr>
          <p:cNvPr id="3" name="Zástupný objekt pre obsah 2">
            <a:extLst>
              <a:ext uri="{FF2B5EF4-FFF2-40B4-BE49-F238E27FC236}">
                <a16:creationId xmlns:a16="http://schemas.microsoft.com/office/drawing/2014/main" id="{8D5CD122-E887-AB23-5857-447DFEA4EA78}"/>
              </a:ext>
            </a:extLst>
          </p:cNvPr>
          <p:cNvSpPr>
            <a:spLocks noGrp="1"/>
          </p:cNvSpPr>
          <p:nvPr>
            <p:ph idx="1"/>
          </p:nvPr>
        </p:nvSpPr>
        <p:spPr/>
        <p:txBody>
          <a:bodyPr>
            <a:normAutofit fontScale="70000" lnSpcReduction="20000"/>
          </a:bodyPr>
          <a:lstStyle/>
          <a:p>
            <a:r>
              <a:rPr lang="sk-SK" i="1" dirty="0"/>
              <a:t>§4 ods.6</a:t>
            </a:r>
            <a:r>
              <a:rPr lang="sk-SK" dirty="0"/>
              <a:t> Za aktívneho poľnohospodára sa považuje aj osoba, ktorá nespĺňa požiadavky podľa odseku 2 alebo odseku 5, ak</a:t>
            </a:r>
          </a:p>
          <a:p>
            <a:r>
              <a:rPr lang="sk-SK" i="1" dirty="0"/>
              <a:t>a)</a:t>
            </a:r>
            <a:r>
              <a:rPr lang="sk-SK" dirty="0"/>
              <a:t> celková suma priamych platieb za predchádzajúci kalendárny rok, ktorých je prijímateľom, nepresiahla sumu 5 000 eur,</a:t>
            </a:r>
          </a:p>
          <a:p>
            <a:r>
              <a:rPr lang="sk-SK" i="1" dirty="0"/>
              <a:t>b)</a:t>
            </a:r>
            <a:r>
              <a:rPr lang="sk-SK" dirty="0"/>
              <a:t> v predchádzajúcom kalendárnom roku od 1. júna do 30. septembra dosiahla priemerné zaťaženie 0,25 dobytčej jednotky na hektár poľnohospodárskej plochy podniku,</a:t>
            </a:r>
          </a:p>
          <a:p>
            <a:r>
              <a:rPr lang="sk-SK" i="1" dirty="0"/>
              <a:t>c)</a:t>
            </a:r>
            <a:r>
              <a:rPr lang="sk-SK" dirty="0"/>
              <a:t> za predchádzajúci kalendárny rok je prijímateľom iba viazaných priamych platieb na živočíšnu výrobu,</a:t>
            </a:r>
          </a:p>
          <a:p>
            <a:r>
              <a:rPr lang="sk-SK" i="1" dirty="0"/>
              <a:t>d)</a:t>
            </a:r>
            <a:r>
              <a:rPr lang="sk-SK" dirty="0"/>
              <a:t> za predchádzajúci kalendárny rok je prijímateľom viazaných priamych platieb na plochu, a to na výmeru najmenej 10 % z celkovej výmery poľnohospodárskej plochy podniku, </a:t>
            </a:r>
            <a:r>
              <a:rPr lang="sk-SK" b="1" dirty="0">
                <a:solidFill>
                  <a:srgbClr val="FF0000"/>
                </a:solidFill>
              </a:rPr>
              <a:t>alebo</a:t>
            </a:r>
          </a:p>
          <a:p>
            <a:r>
              <a:rPr lang="sk-SK" i="1" dirty="0"/>
              <a:t>e)</a:t>
            </a:r>
            <a:r>
              <a:rPr lang="sk-SK" dirty="0"/>
              <a:t> hodnota jej vlastnej produkcie rastlinnej výroby za predchádzajúci kalendárny rok je najmenej vo výške priamych platieb, ktorých je za predchádzajúci kalendárny rok prijímateľom.</a:t>
            </a:r>
          </a:p>
          <a:p>
            <a:endParaRPr lang="sk-SK" dirty="0"/>
          </a:p>
        </p:txBody>
      </p:sp>
    </p:spTree>
    <p:extLst>
      <p:ext uri="{BB962C8B-B14F-4D97-AF65-F5344CB8AC3E}">
        <p14:creationId xmlns:p14="http://schemas.microsoft.com/office/powerpoint/2010/main" val="268320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7277E5-478A-3DBA-1E82-5D6A940B0840}"/>
              </a:ext>
            </a:extLst>
          </p:cNvPr>
          <p:cNvSpPr>
            <a:spLocks noGrp="1"/>
          </p:cNvSpPr>
          <p:nvPr>
            <p:ph type="title"/>
          </p:nvPr>
        </p:nvSpPr>
        <p:spPr/>
        <p:txBody>
          <a:bodyPr/>
          <a:lstStyle/>
          <a:p>
            <a:r>
              <a:rPr lang="sk-SK" dirty="0"/>
              <a:t>Programové vyhlásenie vlády</a:t>
            </a:r>
          </a:p>
        </p:txBody>
      </p:sp>
      <p:sp>
        <p:nvSpPr>
          <p:cNvPr id="3" name="Zástupný objekt pre obsah 2">
            <a:extLst>
              <a:ext uri="{FF2B5EF4-FFF2-40B4-BE49-F238E27FC236}">
                <a16:creationId xmlns:a16="http://schemas.microsoft.com/office/drawing/2014/main" id="{72BC0513-7C09-6F7E-CD90-161CCE7B3079}"/>
              </a:ext>
            </a:extLst>
          </p:cNvPr>
          <p:cNvSpPr>
            <a:spLocks noGrp="1"/>
          </p:cNvSpPr>
          <p:nvPr>
            <p:ph idx="1"/>
          </p:nvPr>
        </p:nvSpPr>
        <p:spPr/>
        <p:txBody>
          <a:bodyPr/>
          <a:lstStyle/>
          <a:p>
            <a:pPr marL="0" indent="0">
              <a:buNone/>
            </a:pPr>
            <a:r>
              <a:rPr lang="sk-SK" dirty="0">
                <a:effectLst/>
              </a:rPr>
              <a:t>...vláda</a:t>
            </a:r>
            <a:r>
              <a:rPr lang="sk-SK" spc="-42" dirty="0">
                <a:effectLst/>
              </a:rPr>
              <a:t> </a:t>
            </a:r>
            <a:r>
              <a:rPr lang="sk-SK" dirty="0">
                <a:effectLst/>
              </a:rPr>
              <a:t>presadí</a:t>
            </a:r>
            <a:r>
              <a:rPr lang="sk-SK" spc="-42" dirty="0">
                <a:effectLst/>
              </a:rPr>
              <a:t> </a:t>
            </a:r>
            <a:r>
              <a:rPr lang="sk-SK" dirty="0">
                <a:effectLst/>
              </a:rPr>
              <a:t>posilnenie</a:t>
            </a:r>
            <a:r>
              <a:rPr lang="sk-SK" spc="-42" dirty="0">
                <a:effectLst/>
              </a:rPr>
              <a:t> </a:t>
            </a:r>
            <a:r>
              <a:rPr lang="sk-SK" dirty="0">
                <a:effectLst/>
              </a:rPr>
              <a:t>uplatňovania</a:t>
            </a:r>
            <a:r>
              <a:rPr lang="sk-SK" spc="-42" dirty="0">
                <a:effectLst/>
              </a:rPr>
              <a:t> </a:t>
            </a:r>
            <a:r>
              <a:rPr lang="sk-SK" dirty="0">
                <a:effectLst/>
              </a:rPr>
              <a:t>základných</a:t>
            </a:r>
            <a:r>
              <a:rPr lang="sk-SK" spc="-42" dirty="0">
                <a:effectLst/>
              </a:rPr>
              <a:t> </a:t>
            </a:r>
            <a:r>
              <a:rPr lang="sk-SK" dirty="0">
                <a:effectLst/>
              </a:rPr>
              <a:t>princípov právneho štátu, podľa ktorých:</a:t>
            </a:r>
          </a:p>
          <a:p>
            <a:pPr marL="0" indent="0">
              <a:buNone/>
            </a:pPr>
            <a:r>
              <a:rPr lang="sk-SK" dirty="0">
                <a:effectLst/>
              </a:rPr>
              <a:t>- Pre fyzické osoby a právnické osoby platí – čo nie je zakázané, je dovolené.</a:t>
            </a:r>
          </a:p>
          <a:p>
            <a:pPr marL="0" indent="0">
              <a:buNone/>
            </a:pPr>
            <a:r>
              <a:rPr lang="sk-SK" dirty="0">
                <a:effectLst/>
              </a:rPr>
              <a:t>- Pre orgány verejnej moci platí – čo nie je dovolené, je zakázané. </a:t>
            </a:r>
          </a:p>
          <a:p>
            <a:endParaRPr lang="sk-SK" dirty="0"/>
          </a:p>
        </p:txBody>
      </p:sp>
    </p:spTree>
    <p:extLst>
      <p:ext uri="{BB962C8B-B14F-4D97-AF65-F5344CB8AC3E}">
        <p14:creationId xmlns:p14="http://schemas.microsoft.com/office/powerpoint/2010/main" val="1130331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47A05-004B-A3FA-7FA9-981DC3031A4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E2ACEB5-7D59-F897-AD61-437106839D73}"/>
              </a:ext>
            </a:extLst>
          </p:cNvPr>
          <p:cNvSpPr>
            <a:spLocks noGrp="1"/>
          </p:cNvSpPr>
          <p:nvPr>
            <p:ph type="title"/>
          </p:nvPr>
        </p:nvSpPr>
        <p:spPr/>
        <p:txBody>
          <a:bodyPr>
            <a:normAutofit fontScale="90000"/>
          </a:bodyPr>
          <a:lstStyle/>
          <a:p>
            <a:r>
              <a:rPr lang="sk-SK" dirty="0"/>
              <a:t>Aktívny poľnohospodár -</a:t>
            </a:r>
            <a:r>
              <a:rPr lang="sk-SK" b="1" dirty="0"/>
              <a:t> Nariadenie vlády č. 435/2022 Z. z.</a:t>
            </a:r>
            <a:br>
              <a:rPr lang="sk-SK" b="1" dirty="0"/>
            </a:br>
            <a:endParaRPr lang="sk-SK" dirty="0"/>
          </a:p>
        </p:txBody>
      </p:sp>
      <p:sp>
        <p:nvSpPr>
          <p:cNvPr id="3" name="Zástupný objekt pre obsah 2">
            <a:extLst>
              <a:ext uri="{FF2B5EF4-FFF2-40B4-BE49-F238E27FC236}">
                <a16:creationId xmlns:a16="http://schemas.microsoft.com/office/drawing/2014/main" id="{2797C909-6E4F-4A1D-28C6-9490222712F5}"/>
              </a:ext>
            </a:extLst>
          </p:cNvPr>
          <p:cNvSpPr>
            <a:spLocks noGrp="1"/>
          </p:cNvSpPr>
          <p:nvPr>
            <p:ph idx="1"/>
          </p:nvPr>
        </p:nvSpPr>
        <p:spPr/>
        <p:txBody>
          <a:bodyPr>
            <a:normAutofit fontScale="92500" lnSpcReduction="20000"/>
          </a:bodyPr>
          <a:lstStyle/>
          <a:p>
            <a:r>
              <a:rPr lang="sk-SK" i="1" dirty="0"/>
              <a:t>§4 ods.7</a:t>
            </a:r>
            <a:r>
              <a:rPr lang="sk-SK" dirty="0"/>
              <a:t> Ak osobe podľa odseku 6 písm. a) nebolo vydané právoplatné do podania žiadosti o priame platby v roku podania žiadosti o podporu alebo táto osoba v predchádzajúcom kalendárnom roku nepodala žiadosť o priame platby, celkovou výškou priamych platieb je </a:t>
            </a:r>
            <a:r>
              <a:rPr lang="sk-SK" b="1" dirty="0"/>
              <a:t>násobok počtu hektárov alebo zvierat</a:t>
            </a:r>
            <a:r>
              <a:rPr lang="sk-SK" dirty="0"/>
              <a:t>, na ktoré možno poskytnúť podporu, nahlásených poľnohospodárom v roku podania žiadosti o podporu a príslušnej sadzby priamej platby za predchádzajúci kalendárny rok.</a:t>
            </a:r>
          </a:p>
          <a:p>
            <a:r>
              <a:rPr lang="sk-SK" i="1" dirty="0"/>
              <a:t>§4 ods.8</a:t>
            </a:r>
            <a:r>
              <a:rPr lang="sk-SK" dirty="0"/>
              <a:t> Za aktívneho poľnohospodára sa považuje aj stredná odborná škola s poľnohospodárskym zameraním alebo vysoká škola s poľnohospodárskym zameraním.</a:t>
            </a:r>
          </a:p>
          <a:p>
            <a:endParaRPr lang="sk-SK" dirty="0"/>
          </a:p>
        </p:txBody>
      </p:sp>
    </p:spTree>
    <p:extLst>
      <p:ext uri="{BB962C8B-B14F-4D97-AF65-F5344CB8AC3E}">
        <p14:creationId xmlns:p14="http://schemas.microsoft.com/office/powerpoint/2010/main" val="1230562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6C1058-F0CE-605C-3039-F4BA529117FC}"/>
              </a:ext>
            </a:extLst>
          </p:cNvPr>
          <p:cNvSpPr>
            <a:spLocks noGrp="1"/>
          </p:cNvSpPr>
          <p:nvPr>
            <p:ph type="title"/>
          </p:nvPr>
        </p:nvSpPr>
        <p:spPr>
          <a:xfrm>
            <a:off x="1295402" y="982132"/>
            <a:ext cx="9601196" cy="1530913"/>
          </a:xfrm>
        </p:spPr>
        <p:txBody>
          <a:bodyPr>
            <a:normAutofit fontScale="90000"/>
          </a:bodyPr>
          <a:lstStyle/>
          <a:p>
            <a:r>
              <a:rPr lang="sk-SK" dirty="0"/>
              <a:t>Poradenstvo</a:t>
            </a:r>
            <a:br>
              <a:rPr lang="sk-SK" dirty="0"/>
            </a:br>
            <a:r>
              <a:rPr lang="sk-SK" dirty="0"/>
              <a:t>Inštitút znalostného pôdohospodárstva a inovácií ( IZPI )</a:t>
            </a:r>
            <a:br>
              <a:rPr lang="sk-SK" dirty="0"/>
            </a:br>
            <a:endParaRPr lang="sk-SK" dirty="0"/>
          </a:p>
        </p:txBody>
      </p:sp>
      <p:sp>
        <p:nvSpPr>
          <p:cNvPr id="3" name="Zástupný objekt pre obsah 2">
            <a:extLst>
              <a:ext uri="{FF2B5EF4-FFF2-40B4-BE49-F238E27FC236}">
                <a16:creationId xmlns:a16="http://schemas.microsoft.com/office/drawing/2014/main" id="{4CDD0C82-6B74-B410-301E-45727680CFA4}"/>
              </a:ext>
            </a:extLst>
          </p:cNvPr>
          <p:cNvSpPr>
            <a:spLocks noGrp="1"/>
          </p:cNvSpPr>
          <p:nvPr>
            <p:ph idx="1"/>
          </p:nvPr>
        </p:nvSpPr>
        <p:spPr/>
        <p:txBody>
          <a:bodyPr>
            <a:normAutofit lnSpcReduction="10000"/>
          </a:bodyPr>
          <a:lstStyle/>
          <a:p>
            <a:r>
              <a:rPr lang="sk-SK" i="1" dirty="0"/>
              <a:t>Dávame Vám do pozornosti, že v regiónoch pôsobia Regionálne pracoviská spadajúce pod Odbor Národnej siete rozvoja vidieka SR. Ich úlohou je zabezpečovanie koordinačnej činnosti v oblasti pôdohospodárstva a rozvoja vidieka, poskytovanie poradenstva a informácií pre beneficientov, žiadateľov o nenávratný finančný príspevok a prijímateľov nenávratného finančného príspevku z Programu rozvoja vidieka SR 2014 - 2022 pri aktuálne vyhlásených výzvach, štatistická činnosť, zber dát a informácií a organizovanie školení a seminárov, činnosti súvisiace s informovaním o Strategickom pláne Spoločnej poľnohospodárskej politiky 2023 - 2027 a ďalších úloh v zmysle rozhodnutia Centrálnej jednotky Národnej siete rozvoja vidieka SR. (https://nsrv.sk/?pl=3)</a:t>
            </a:r>
          </a:p>
        </p:txBody>
      </p:sp>
    </p:spTree>
    <p:extLst>
      <p:ext uri="{BB962C8B-B14F-4D97-AF65-F5344CB8AC3E}">
        <p14:creationId xmlns:p14="http://schemas.microsoft.com/office/powerpoint/2010/main" val="757703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E56C50-52D5-7460-447E-1FF7E7A8C33D}"/>
              </a:ext>
            </a:extLst>
          </p:cNvPr>
          <p:cNvSpPr>
            <a:spLocks noGrp="1"/>
          </p:cNvSpPr>
          <p:nvPr>
            <p:ph type="title"/>
          </p:nvPr>
        </p:nvSpPr>
        <p:spPr/>
        <p:txBody>
          <a:bodyPr>
            <a:normAutofit fontScale="90000"/>
          </a:bodyPr>
          <a:lstStyle/>
          <a:p>
            <a:r>
              <a:rPr lang="sk-SK" dirty="0"/>
              <a:t>Poradenstvo – regionálne pracoviská IZPI</a:t>
            </a:r>
            <a:br>
              <a:rPr lang="sk-SK" dirty="0"/>
            </a:br>
            <a:endParaRPr lang="sk-SK" dirty="0"/>
          </a:p>
        </p:txBody>
      </p:sp>
      <p:pic>
        <p:nvPicPr>
          <p:cNvPr id="5" name="Zástupný objekt pre obsah 4" descr="Obrázok, na ktorom je mapa, text, atlas&#10;&#10;Automaticky generovaný popis">
            <a:extLst>
              <a:ext uri="{FF2B5EF4-FFF2-40B4-BE49-F238E27FC236}">
                <a16:creationId xmlns:a16="http://schemas.microsoft.com/office/drawing/2014/main" id="{9D98B888-59E2-C24B-8623-E403A7D57BCE}"/>
              </a:ext>
            </a:extLst>
          </p:cNvPr>
          <p:cNvPicPr>
            <a:picLocks noGrp="1" noChangeAspect="1"/>
          </p:cNvPicPr>
          <p:nvPr>
            <p:ph idx="1"/>
          </p:nvPr>
        </p:nvPicPr>
        <p:blipFill>
          <a:blip r:embed="rId2"/>
          <a:stretch>
            <a:fillRect/>
          </a:stretch>
        </p:blipFill>
        <p:spPr>
          <a:xfrm>
            <a:off x="2736600" y="2557463"/>
            <a:ext cx="6718800" cy="3317875"/>
          </a:xfrm>
        </p:spPr>
      </p:pic>
    </p:spTree>
    <p:extLst>
      <p:ext uri="{BB962C8B-B14F-4D97-AF65-F5344CB8AC3E}">
        <p14:creationId xmlns:p14="http://schemas.microsoft.com/office/powerpoint/2010/main" val="189779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DF6818-65E6-7A28-6E63-DB7539BFF93F}"/>
              </a:ext>
            </a:extLst>
          </p:cNvPr>
          <p:cNvSpPr>
            <a:spLocks noGrp="1"/>
          </p:cNvSpPr>
          <p:nvPr>
            <p:ph type="title"/>
          </p:nvPr>
        </p:nvSpPr>
        <p:spPr/>
        <p:txBody>
          <a:bodyPr/>
          <a:lstStyle/>
          <a:p>
            <a:r>
              <a:rPr lang="sk-SK" dirty="0"/>
              <a:t>Poradenstvo - IZPI</a:t>
            </a:r>
          </a:p>
        </p:txBody>
      </p:sp>
      <p:sp>
        <p:nvSpPr>
          <p:cNvPr id="3" name="Zástupný objekt pre obsah 2">
            <a:extLst>
              <a:ext uri="{FF2B5EF4-FFF2-40B4-BE49-F238E27FC236}">
                <a16:creationId xmlns:a16="http://schemas.microsoft.com/office/drawing/2014/main" id="{6795B853-9DA6-4E65-67E9-876E65853874}"/>
              </a:ext>
            </a:extLst>
          </p:cNvPr>
          <p:cNvSpPr>
            <a:spLocks noGrp="1"/>
          </p:cNvSpPr>
          <p:nvPr>
            <p:ph idx="1"/>
          </p:nvPr>
        </p:nvSpPr>
        <p:spPr/>
        <p:txBody>
          <a:bodyPr/>
          <a:lstStyle/>
          <a:p>
            <a:endParaRPr lang="sk-SK" dirty="0">
              <a:hlinkClick r:id="rId2"/>
            </a:endParaRPr>
          </a:p>
          <a:p>
            <a:r>
              <a:rPr lang="sk-SK" dirty="0">
                <a:hlinkClick r:id="rId2"/>
              </a:rPr>
              <a:t>https://izpi.sk/sk/podohospodarske-poradenstvo</a:t>
            </a:r>
            <a:endParaRPr lang="sk-SK" dirty="0"/>
          </a:p>
          <a:p>
            <a:r>
              <a:rPr lang="sk-SK" dirty="0">
                <a:hlinkClick r:id="rId3"/>
              </a:rPr>
              <a:t>https://izpi.sk/sk/centralny-register-poradcov/</a:t>
            </a:r>
            <a:endParaRPr lang="sk-SK" dirty="0"/>
          </a:p>
          <a:p>
            <a:r>
              <a:rPr lang="sk-SK" dirty="0">
                <a:hlinkClick r:id="rId4"/>
              </a:rPr>
              <a:t>https://izpi.sk/sk/katalog-poradenskych-produktov/</a:t>
            </a:r>
            <a:endParaRPr lang="sk-SK" dirty="0"/>
          </a:p>
          <a:p>
            <a:r>
              <a:rPr lang="sk-SK" dirty="0">
                <a:hlinkClick r:id="rId5"/>
              </a:rPr>
              <a:t>https://izpi.sk/sk/katalog-poradenskych-produktov-platny-od-112023/</a:t>
            </a:r>
            <a:endParaRPr lang="sk-SK" dirty="0"/>
          </a:p>
          <a:p>
            <a:endParaRPr lang="sk-SK" dirty="0"/>
          </a:p>
        </p:txBody>
      </p:sp>
    </p:spTree>
    <p:extLst>
      <p:ext uri="{BB962C8B-B14F-4D97-AF65-F5344CB8AC3E}">
        <p14:creationId xmlns:p14="http://schemas.microsoft.com/office/powerpoint/2010/main" val="1341353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6F56F-5855-23F9-C990-C6FD35E6DC1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37506AC-D6F4-4793-A7AB-CC31E24682E1}"/>
              </a:ext>
            </a:extLst>
          </p:cNvPr>
          <p:cNvSpPr>
            <a:spLocks noGrp="1"/>
          </p:cNvSpPr>
          <p:nvPr>
            <p:ph type="title"/>
          </p:nvPr>
        </p:nvSpPr>
        <p:spPr/>
        <p:txBody>
          <a:bodyPr/>
          <a:lstStyle/>
          <a:p>
            <a:r>
              <a:rPr lang="sk-SK" dirty="0"/>
              <a:t>Poradenstvo – </a:t>
            </a:r>
            <a:r>
              <a:rPr lang="sk-SK" dirty="0" err="1"/>
              <a:t>Ekotrend</a:t>
            </a:r>
            <a:r>
              <a:rPr lang="sk-SK" dirty="0"/>
              <a:t> Slovakia</a:t>
            </a:r>
          </a:p>
        </p:txBody>
      </p:sp>
      <p:sp>
        <p:nvSpPr>
          <p:cNvPr id="3" name="Zástupný objekt pre obsah 2">
            <a:extLst>
              <a:ext uri="{FF2B5EF4-FFF2-40B4-BE49-F238E27FC236}">
                <a16:creationId xmlns:a16="http://schemas.microsoft.com/office/drawing/2014/main" id="{A39F9E6D-C620-7B30-3CBF-7A6B35BDB52C}"/>
              </a:ext>
            </a:extLst>
          </p:cNvPr>
          <p:cNvSpPr>
            <a:spLocks noGrp="1"/>
          </p:cNvSpPr>
          <p:nvPr>
            <p:ph idx="1"/>
          </p:nvPr>
        </p:nvSpPr>
        <p:spPr/>
        <p:txBody>
          <a:bodyPr/>
          <a:lstStyle/>
          <a:p>
            <a:r>
              <a:rPr lang="sk-SK" b="1" dirty="0"/>
              <a:t>Potrebujete poradiť ?</a:t>
            </a:r>
            <a:r>
              <a:rPr lang="sk-SK" dirty="0"/>
              <a:t> </a:t>
            </a:r>
          </a:p>
          <a:p>
            <a:r>
              <a:rPr lang="sk-SK" dirty="0"/>
              <a:t>Ste aktívny poľnohospodár alebo podnikateľ podnikajúci vo vidieckych oblastiach, ponúkajúci tovar a/alebo služby na trhu ?</a:t>
            </a:r>
          </a:p>
          <a:p>
            <a:endParaRPr lang="sk-SK" dirty="0"/>
          </a:p>
          <a:p>
            <a:r>
              <a:rPr lang="sk-SK" sz="4400" dirty="0"/>
              <a:t>https://www.ecotrend.sk/poradenstvo/</a:t>
            </a:r>
          </a:p>
          <a:p>
            <a:endParaRPr lang="sk-SK" dirty="0"/>
          </a:p>
        </p:txBody>
      </p:sp>
    </p:spTree>
    <p:extLst>
      <p:ext uri="{BB962C8B-B14F-4D97-AF65-F5344CB8AC3E}">
        <p14:creationId xmlns:p14="http://schemas.microsoft.com/office/powerpoint/2010/main" val="1055483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500F0E-2F0C-61F5-38C6-64DAFDDBCA29}"/>
              </a:ext>
            </a:extLst>
          </p:cNvPr>
          <p:cNvSpPr>
            <a:spLocks noGrp="1"/>
          </p:cNvSpPr>
          <p:nvPr>
            <p:ph type="title"/>
          </p:nvPr>
        </p:nvSpPr>
        <p:spPr/>
        <p:txBody>
          <a:bodyPr/>
          <a:lstStyle/>
          <a:p>
            <a:r>
              <a:rPr lang="sk-SK" dirty="0"/>
              <a:t>Návrhy na zmenu NV 360/2011</a:t>
            </a:r>
          </a:p>
        </p:txBody>
      </p:sp>
      <p:sp>
        <p:nvSpPr>
          <p:cNvPr id="3" name="Zástupný objekt pre obsah 2">
            <a:extLst>
              <a:ext uri="{FF2B5EF4-FFF2-40B4-BE49-F238E27FC236}">
                <a16:creationId xmlns:a16="http://schemas.microsoft.com/office/drawing/2014/main" id="{2146064C-E4E2-7FC1-A6B7-766760ABEAF2}"/>
              </a:ext>
            </a:extLst>
          </p:cNvPr>
          <p:cNvSpPr>
            <a:spLocks noGrp="1"/>
          </p:cNvSpPr>
          <p:nvPr>
            <p:ph idx="1"/>
          </p:nvPr>
        </p:nvSpPr>
        <p:spPr/>
        <p:txBody>
          <a:bodyPr>
            <a:normAutofit fontScale="25000" lnSpcReduction="20000"/>
          </a:bodyPr>
          <a:lstStyle/>
          <a:p>
            <a:pPr marL="0" indent="0">
              <a:buNone/>
            </a:pPr>
            <a:r>
              <a:rPr lang="sk-SK" sz="6400" b="1" dirty="0">
                <a:latin typeface="Garamond" panose="02020404030301010803" pitchFamily="18" charset="0"/>
              </a:rPr>
              <a:t>Zmeny by mal definovať nezávislý orgán = NPPC a nie ŠVPS SR = závislý orgán</a:t>
            </a:r>
          </a:p>
          <a:p>
            <a:pPr>
              <a:lnSpc>
                <a:spcPct val="107000"/>
              </a:lnSpc>
              <a:spcAft>
                <a:spcPts val="800"/>
              </a:spcAft>
            </a:pPr>
            <a:r>
              <a:rPr lang="sk-SK" sz="6400" dirty="0">
                <a:effectLst/>
                <a:latin typeface="Garamond" panose="02020404030301010803" pitchFamily="18" charset="0"/>
              </a:rPr>
              <a:t>§2 ods.1) </a:t>
            </a:r>
            <a:r>
              <a:rPr lang="sk-SK" sz="6400" dirty="0" err="1">
                <a:effectLst/>
                <a:latin typeface="Garamond" panose="02020404030301010803" pitchFamily="18" charset="0"/>
              </a:rPr>
              <a:t>písm</a:t>
            </a:r>
            <a:r>
              <a:rPr lang="sk-SK" sz="6400" dirty="0">
                <a:effectLst/>
                <a:latin typeface="Garamond" panose="02020404030301010803" pitchFamily="18" charset="0"/>
              </a:rPr>
              <a:t> a) musia pochádzať z vlastnej produkcie, chovu, výlovu, farmy alebo činnosti prvovýrobcu, ktorý je na vykonávanie činností ustanovených týmto nariadením vlády osobitne zaregistrovaný = </a:t>
            </a:r>
            <a:r>
              <a:rPr lang="sk-SK" sz="6400" b="1" dirty="0">
                <a:effectLst/>
                <a:latin typeface="Garamond" panose="02020404030301010803" pitchFamily="18" charset="0"/>
              </a:rPr>
              <a:t>registrácia na obci </a:t>
            </a:r>
          </a:p>
          <a:p>
            <a:pPr>
              <a:lnSpc>
                <a:spcPct val="107000"/>
              </a:lnSpc>
              <a:spcAft>
                <a:spcPts val="800"/>
              </a:spcAft>
            </a:pPr>
            <a:r>
              <a:rPr lang="sk-SK" sz="6400" dirty="0">
                <a:latin typeface="Garamond" panose="02020404030301010803" pitchFamily="18" charset="0"/>
              </a:rPr>
              <a:t>§2 ods.2) Na účely tohto nariadenia vlády je miestnou maloobchodnou prevádzkarňou vhodne vybavená maloobchodná predajňa potravín, vhodne vybavené trhové miesto alebo maloobchodné zariadenie spoločného stravovania okrem supermarketov, distribučných centier, veľkoobchodných predajní a distribučných koncoviek, </a:t>
            </a:r>
            <a:r>
              <a:rPr lang="sk-SK" sz="6400" b="1" strike="sngStrike" dirty="0">
                <a:latin typeface="Garamond" panose="02020404030301010803" pitchFamily="18" charset="0"/>
              </a:rPr>
              <a:t>podomového, zásielkového, internetového alebo iného sprostredkovateľského predaja</a:t>
            </a:r>
            <a:r>
              <a:rPr lang="sk-SK" sz="6400" dirty="0">
                <a:latin typeface="Garamond" panose="02020404030301010803" pitchFamily="18" charset="0"/>
              </a:rPr>
              <a:t>, v ktorej sa manipuluje s potravinami, ktoré sa skladujú v mieste ich predaja alebo dodávky konečnému spotrebiteľovi alebo ich spracúva a pripravuje a podáva z nich pokrmy konečnému spotrebiteľovi. </a:t>
            </a:r>
            <a:endParaRPr lang="sk-SK" sz="6400" dirty="0">
              <a:effectLst/>
              <a:latin typeface="Garamond" panose="02020404030301010803" pitchFamily="18" charset="0"/>
            </a:endParaRPr>
          </a:p>
          <a:p>
            <a:pPr>
              <a:lnSpc>
                <a:spcPct val="107000"/>
              </a:lnSpc>
              <a:spcAft>
                <a:spcPts val="800"/>
              </a:spcAft>
            </a:pPr>
            <a:r>
              <a:rPr lang="sk-SK" sz="6400" dirty="0">
                <a:effectLst/>
                <a:latin typeface="Garamond" panose="02020404030301010803" pitchFamily="18" charset="0"/>
              </a:rPr>
              <a:t> zadefinovať a zaviesť pojem “registrovaná prevádzkareň”</a:t>
            </a:r>
          </a:p>
          <a:p>
            <a:pPr marL="171450" indent="0">
              <a:lnSpc>
                <a:spcPct val="107000"/>
              </a:lnSpc>
              <a:buNone/>
            </a:pPr>
            <a:r>
              <a:rPr lang="sk-SK" sz="6400" dirty="0">
                <a:effectLst/>
                <a:latin typeface="Garamond" panose="02020404030301010803" pitchFamily="18" charset="0"/>
              </a:rPr>
              <a:t>-          </a:t>
            </a:r>
            <a:r>
              <a:rPr lang="sk-SK" sz="6400" b="1" dirty="0">
                <a:effectLst/>
                <a:latin typeface="Garamond" panose="02020404030301010803" pitchFamily="18" charset="0"/>
              </a:rPr>
              <a:t>priestor kde prvovýrobca spracováva len vlastné produkty</a:t>
            </a:r>
            <a:endParaRPr lang="sk-SK" sz="6400" dirty="0">
              <a:effectLst/>
              <a:latin typeface="Garamond" panose="02020404030301010803" pitchFamily="18" charset="0"/>
            </a:endParaRPr>
          </a:p>
          <a:p>
            <a:pPr marL="171450" indent="0">
              <a:lnSpc>
                <a:spcPct val="107000"/>
              </a:lnSpc>
              <a:spcAft>
                <a:spcPts val="800"/>
              </a:spcAft>
              <a:buNone/>
            </a:pPr>
            <a:r>
              <a:rPr lang="sk-SK" sz="6400" dirty="0">
                <a:effectLst/>
                <a:latin typeface="Garamond" panose="02020404030301010803" pitchFamily="18" charset="0"/>
              </a:rPr>
              <a:t>-          </a:t>
            </a:r>
            <a:r>
              <a:rPr lang="sk-SK" sz="6400" b="1" dirty="0">
                <a:effectLst/>
                <a:latin typeface="Garamond" panose="02020404030301010803" pitchFamily="18" charset="0"/>
              </a:rPr>
              <a:t>nemusí mať samostatný vchod, samostatné WC, svetlú výšku 260 cm</a:t>
            </a:r>
            <a:endParaRPr lang="sk-SK" sz="6400" dirty="0">
              <a:effectLst/>
              <a:latin typeface="Garamond" panose="02020404030301010803" pitchFamily="18" charset="0"/>
            </a:endParaRPr>
          </a:p>
          <a:p>
            <a:pPr marL="0" indent="0">
              <a:buNone/>
            </a:pPr>
            <a:endParaRPr lang="sk-SK" sz="6400" dirty="0">
              <a:latin typeface="Garamond" panose="02020404030301010803" pitchFamily="18" charset="0"/>
            </a:endParaRPr>
          </a:p>
          <a:p>
            <a:br>
              <a:rPr lang="sk-SK" dirty="0"/>
            </a:br>
            <a:endParaRPr lang="sk-SK" dirty="0"/>
          </a:p>
          <a:p>
            <a:endParaRPr lang="sk-SK" dirty="0"/>
          </a:p>
        </p:txBody>
      </p:sp>
    </p:spTree>
    <p:extLst>
      <p:ext uri="{BB962C8B-B14F-4D97-AF65-F5344CB8AC3E}">
        <p14:creationId xmlns:p14="http://schemas.microsoft.com/office/powerpoint/2010/main" val="4142424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A52B3D-983D-BCF1-1BFC-9D7C1F75BFFB}"/>
              </a:ext>
            </a:extLst>
          </p:cNvPr>
          <p:cNvSpPr>
            <a:spLocks noGrp="1"/>
          </p:cNvSpPr>
          <p:nvPr>
            <p:ph type="title"/>
          </p:nvPr>
        </p:nvSpPr>
        <p:spPr/>
        <p:txBody>
          <a:bodyPr/>
          <a:lstStyle/>
          <a:p>
            <a:br>
              <a:rPr lang="sk-SK" sz="1800" dirty="0">
                <a:latin typeface="MS Shell Dlg 2" panose="020B0604030504040204" pitchFamily="34" charset="0"/>
              </a:rPr>
            </a:br>
            <a:endParaRPr lang="sk-SK" dirty="0"/>
          </a:p>
        </p:txBody>
      </p:sp>
      <p:sp>
        <p:nvSpPr>
          <p:cNvPr id="3" name="Zástupný objekt pre obsah 2">
            <a:extLst>
              <a:ext uri="{FF2B5EF4-FFF2-40B4-BE49-F238E27FC236}">
                <a16:creationId xmlns:a16="http://schemas.microsoft.com/office/drawing/2014/main" id="{A1154C9C-240D-57C9-8F58-B17197CCBDA0}"/>
              </a:ext>
            </a:extLst>
          </p:cNvPr>
          <p:cNvSpPr>
            <a:spLocks noGrp="1"/>
          </p:cNvSpPr>
          <p:nvPr>
            <p:ph idx="1"/>
          </p:nvPr>
        </p:nvSpPr>
        <p:spPr>
          <a:xfrm>
            <a:off x="1295401" y="3793786"/>
            <a:ext cx="9601196" cy="2082081"/>
          </a:xfrm>
        </p:spPr>
        <p:txBody>
          <a:bodyPr>
            <a:normAutofit lnSpcReduction="10000"/>
          </a:bodyPr>
          <a:lstStyle/>
          <a:p>
            <a:pPr algn="r"/>
            <a:endParaRPr lang="sk-SK" sz="1600" dirty="0"/>
          </a:p>
          <a:p>
            <a:pPr algn="r"/>
            <a:r>
              <a:rPr lang="sk-SK" sz="1600" dirty="0">
                <a:latin typeface="Arial" panose="020B0604020202020204" pitchFamily="34" charset="0"/>
              </a:rPr>
              <a:t>Ďakujem za pozornosť</a:t>
            </a:r>
            <a:endParaRPr lang="sk-SK" sz="1600" dirty="0"/>
          </a:p>
          <a:p>
            <a:pPr algn="r"/>
            <a:r>
              <a:rPr lang="sk-SK" sz="1600" dirty="0"/>
              <a:t>Zuzana Homolová</a:t>
            </a:r>
          </a:p>
          <a:p>
            <a:pPr algn="r"/>
            <a:r>
              <a:rPr lang="sk-SK" sz="1600" dirty="0"/>
              <a:t>AFRA BIO </a:t>
            </a:r>
            <a:r>
              <a:rPr lang="sk-SK" sz="1600" dirty="0" err="1"/>
              <a:t>s.r.o</a:t>
            </a:r>
            <a:r>
              <a:rPr lang="sk-SK" sz="1600" dirty="0"/>
              <a:t>.</a:t>
            </a:r>
          </a:p>
          <a:p>
            <a:pPr algn="r"/>
            <a:r>
              <a:rPr lang="sk-SK" sz="1600" dirty="0"/>
              <a:t>Levoča</a:t>
            </a:r>
            <a:r>
              <a:rPr lang="sk-SK" sz="1600" dirty="0">
                <a:latin typeface="Arial" panose="020B0604020202020204" pitchFamily="34" charset="0"/>
              </a:rPr>
              <a:t> </a:t>
            </a:r>
            <a:endParaRPr lang="sk-SK" sz="1600" dirty="0">
              <a:latin typeface="MS Shell Dlg 2" panose="020B0604030504040204" pitchFamily="34" charset="0"/>
            </a:endParaRPr>
          </a:p>
          <a:p>
            <a:pPr algn="r"/>
            <a:r>
              <a:rPr lang="sk-SK" sz="1600" dirty="0"/>
              <a:t>www.afrabio.sk</a:t>
            </a:r>
          </a:p>
        </p:txBody>
      </p:sp>
      <p:pic>
        <p:nvPicPr>
          <p:cNvPr id="5" name="Obrázok 4">
            <a:extLst>
              <a:ext uri="{FF2B5EF4-FFF2-40B4-BE49-F238E27FC236}">
                <a16:creationId xmlns:a16="http://schemas.microsoft.com/office/drawing/2014/main" id="{378A233D-A599-4255-8404-D04DB441CEFE}"/>
              </a:ext>
            </a:extLst>
          </p:cNvPr>
          <p:cNvPicPr>
            <a:picLocks noChangeAspect="1"/>
          </p:cNvPicPr>
          <p:nvPr/>
        </p:nvPicPr>
        <p:blipFill>
          <a:blip r:embed="rId2"/>
          <a:stretch>
            <a:fillRect/>
          </a:stretch>
        </p:blipFill>
        <p:spPr>
          <a:xfrm>
            <a:off x="3624262" y="571500"/>
            <a:ext cx="4943475" cy="5715000"/>
          </a:xfrm>
          <a:prstGeom prst="rect">
            <a:avLst/>
          </a:prstGeom>
        </p:spPr>
      </p:pic>
    </p:spTree>
    <p:extLst>
      <p:ext uri="{BB962C8B-B14F-4D97-AF65-F5344CB8AC3E}">
        <p14:creationId xmlns:p14="http://schemas.microsoft.com/office/powerpoint/2010/main" val="4028299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76A9F-0C2E-FDEB-4BA2-243447C614D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21122F6-7550-AFCC-CD39-32423B5CACFA}"/>
              </a:ext>
            </a:extLst>
          </p:cNvPr>
          <p:cNvSpPr>
            <a:spLocks noGrp="1"/>
          </p:cNvSpPr>
          <p:nvPr>
            <p:ph type="title"/>
          </p:nvPr>
        </p:nvSpPr>
        <p:spPr/>
        <p:txBody>
          <a:bodyPr/>
          <a:lstStyle/>
          <a:p>
            <a:r>
              <a:rPr lang="sk-SK" dirty="0"/>
              <a:t>Programové vyhlásenie vlády</a:t>
            </a:r>
          </a:p>
        </p:txBody>
      </p:sp>
      <p:sp>
        <p:nvSpPr>
          <p:cNvPr id="3" name="Zástupný objekt pre obsah 2">
            <a:extLst>
              <a:ext uri="{FF2B5EF4-FFF2-40B4-BE49-F238E27FC236}">
                <a16:creationId xmlns:a16="http://schemas.microsoft.com/office/drawing/2014/main" id="{180CD352-D31B-DAC0-D055-6FA30BC45F2A}"/>
              </a:ext>
            </a:extLst>
          </p:cNvPr>
          <p:cNvSpPr>
            <a:spLocks noGrp="1"/>
          </p:cNvSpPr>
          <p:nvPr>
            <p:ph idx="1"/>
          </p:nvPr>
        </p:nvSpPr>
        <p:spPr/>
        <p:txBody>
          <a:bodyPr/>
          <a:lstStyle/>
          <a:p>
            <a:endParaRPr lang="sk-SK" dirty="0">
              <a:effectLst/>
            </a:endParaRPr>
          </a:p>
          <a:p>
            <a:r>
              <a:rPr lang="sk-SK" dirty="0">
                <a:effectLst/>
              </a:rPr>
              <a:t>Podnikateľské</a:t>
            </a:r>
            <a:r>
              <a:rPr lang="sk-SK" spc="686" dirty="0">
                <a:effectLst/>
              </a:rPr>
              <a:t> </a:t>
            </a:r>
            <a:r>
              <a:rPr lang="sk-SK" dirty="0">
                <a:effectLst/>
              </a:rPr>
              <a:t>prostredie</a:t>
            </a:r>
            <a:r>
              <a:rPr lang="sk-SK" spc="686" dirty="0">
                <a:effectLst/>
              </a:rPr>
              <a:t> </a:t>
            </a:r>
            <a:r>
              <a:rPr lang="sk-SK" dirty="0">
                <a:effectLst/>
              </a:rPr>
              <a:t>na</a:t>
            </a:r>
            <a:r>
              <a:rPr lang="sk-SK" spc="686" dirty="0">
                <a:effectLst/>
              </a:rPr>
              <a:t> </a:t>
            </a:r>
            <a:r>
              <a:rPr lang="sk-SK" dirty="0">
                <a:effectLst/>
              </a:rPr>
              <a:t>Slovensku</a:t>
            </a:r>
            <a:r>
              <a:rPr lang="sk-SK" spc="686" dirty="0">
                <a:effectLst/>
              </a:rPr>
              <a:t> </a:t>
            </a:r>
            <a:r>
              <a:rPr lang="sk-SK" dirty="0">
                <a:effectLst/>
              </a:rPr>
              <a:t>sa</a:t>
            </a:r>
            <a:r>
              <a:rPr lang="sk-SK" spc="686" dirty="0">
                <a:effectLst/>
              </a:rPr>
              <a:t> </a:t>
            </a:r>
            <a:r>
              <a:rPr lang="sk-SK" dirty="0">
                <a:effectLst/>
              </a:rPr>
              <a:t>musí</a:t>
            </a:r>
            <a:r>
              <a:rPr lang="sk-SK" spc="686" dirty="0">
                <a:effectLst/>
              </a:rPr>
              <a:t> </a:t>
            </a:r>
            <a:r>
              <a:rPr lang="sk-SK" dirty="0">
                <a:effectLst/>
              </a:rPr>
              <a:t>začať</a:t>
            </a:r>
            <a:r>
              <a:rPr lang="sk-SK" spc="686" dirty="0">
                <a:effectLst/>
              </a:rPr>
              <a:t> </a:t>
            </a:r>
            <a:r>
              <a:rPr lang="sk-SK" dirty="0">
                <a:effectLst/>
              </a:rPr>
              <a:t>vyznačovať</a:t>
            </a:r>
            <a:r>
              <a:rPr lang="sk-SK" spc="686" dirty="0">
                <a:effectLst/>
              </a:rPr>
              <a:t> </a:t>
            </a:r>
            <a:r>
              <a:rPr lang="sk-SK" dirty="0">
                <a:effectLst/>
              </a:rPr>
              <a:t>stabilitou a predvídateľnosťou.</a:t>
            </a:r>
            <a:r>
              <a:rPr lang="sk-SK" spc="312" dirty="0">
                <a:effectLst/>
              </a:rPr>
              <a:t> </a:t>
            </a:r>
            <a:r>
              <a:rPr lang="sk-SK" dirty="0">
                <a:effectLst/>
              </a:rPr>
              <a:t>Nejde</a:t>
            </a:r>
            <a:r>
              <a:rPr lang="sk-SK" spc="312" dirty="0">
                <a:effectLst/>
              </a:rPr>
              <a:t> </a:t>
            </a:r>
            <a:r>
              <a:rPr lang="sk-SK" dirty="0">
                <a:effectLst/>
              </a:rPr>
              <a:t>tu</a:t>
            </a:r>
            <a:r>
              <a:rPr lang="sk-SK" spc="312" dirty="0">
                <a:effectLst/>
              </a:rPr>
              <a:t> </a:t>
            </a:r>
            <a:r>
              <a:rPr lang="sk-SK" dirty="0">
                <a:effectLst/>
              </a:rPr>
              <a:t>iba</a:t>
            </a:r>
            <a:r>
              <a:rPr lang="sk-SK" spc="312" dirty="0">
                <a:effectLst/>
              </a:rPr>
              <a:t> </a:t>
            </a:r>
            <a:r>
              <a:rPr lang="sk-SK" dirty="0">
                <a:effectLst/>
              </a:rPr>
              <a:t>o potrebu</a:t>
            </a:r>
            <a:r>
              <a:rPr lang="sk-SK" spc="312" dirty="0">
                <a:effectLst/>
              </a:rPr>
              <a:t> </a:t>
            </a:r>
            <a:r>
              <a:rPr lang="sk-SK" dirty="0">
                <a:effectLst/>
              </a:rPr>
              <a:t>legislatívnej</a:t>
            </a:r>
            <a:r>
              <a:rPr lang="sk-SK" spc="312" dirty="0">
                <a:effectLst/>
              </a:rPr>
              <a:t> </a:t>
            </a:r>
            <a:r>
              <a:rPr lang="sk-SK" dirty="0">
                <a:effectLst/>
              </a:rPr>
              <a:t>stability,</a:t>
            </a:r>
            <a:r>
              <a:rPr lang="sk-SK" spc="312" dirty="0">
                <a:effectLst/>
              </a:rPr>
              <a:t> </a:t>
            </a:r>
            <a:r>
              <a:rPr lang="sk-SK" dirty="0">
                <a:effectLst/>
              </a:rPr>
              <a:t>ale</a:t>
            </a:r>
            <a:r>
              <a:rPr lang="sk-SK" spc="312" dirty="0">
                <a:effectLst/>
              </a:rPr>
              <a:t> </a:t>
            </a:r>
            <a:r>
              <a:rPr lang="sk-SK" dirty="0">
                <a:effectLst/>
              </a:rPr>
              <a:t>aj</a:t>
            </a:r>
            <a:r>
              <a:rPr lang="sk-SK" spc="312" dirty="0">
                <a:effectLst/>
              </a:rPr>
              <a:t> </a:t>
            </a:r>
            <a:r>
              <a:rPr lang="sk-SK" dirty="0">
                <a:effectLst/>
              </a:rPr>
              <a:t>o </a:t>
            </a:r>
            <a:r>
              <a:rPr lang="sk-SK" b="1" dirty="0">
                <a:effectLst/>
              </a:rPr>
              <a:t>odstraňovanie neprimeranej</a:t>
            </a:r>
            <a:r>
              <a:rPr lang="sk-SK" b="1" spc="57" dirty="0">
                <a:effectLst/>
              </a:rPr>
              <a:t> </a:t>
            </a:r>
            <a:r>
              <a:rPr lang="sk-SK" b="1" dirty="0">
                <a:effectLst/>
              </a:rPr>
              <a:t>administratívnej</a:t>
            </a:r>
            <a:r>
              <a:rPr lang="sk-SK" b="1" spc="57" dirty="0">
                <a:effectLst/>
              </a:rPr>
              <a:t> </a:t>
            </a:r>
            <a:r>
              <a:rPr lang="sk-SK" b="1" dirty="0">
                <a:effectLst/>
              </a:rPr>
              <a:t>záťaže</a:t>
            </a:r>
            <a:r>
              <a:rPr lang="sk-SK" dirty="0">
                <a:effectLst/>
              </a:rPr>
              <a:t>,</a:t>
            </a:r>
            <a:r>
              <a:rPr lang="sk-SK" spc="57" dirty="0">
                <a:effectLst/>
              </a:rPr>
              <a:t> </a:t>
            </a:r>
            <a:r>
              <a:rPr lang="sk-SK" dirty="0">
                <a:effectLst/>
              </a:rPr>
              <a:t>zjednodušenie</a:t>
            </a:r>
            <a:r>
              <a:rPr lang="sk-SK" spc="57" dirty="0">
                <a:effectLst/>
              </a:rPr>
              <a:t> </a:t>
            </a:r>
            <a:r>
              <a:rPr lang="sk-SK" dirty="0">
                <a:effectLst/>
              </a:rPr>
              <a:t>podmienok</a:t>
            </a:r>
            <a:r>
              <a:rPr lang="sk-SK" spc="57" dirty="0">
                <a:effectLst/>
              </a:rPr>
              <a:t> </a:t>
            </a:r>
            <a:r>
              <a:rPr lang="sk-SK" dirty="0">
                <a:effectLst/>
              </a:rPr>
              <a:t>dostupnosti</a:t>
            </a:r>
            <a:r>
              <a:rPr lang="sk-SK" spc="57" dirty="0">
                <a:effectLst/>
              </a:rPr>
              <a:t> </a:t>
            </a:r>
            <a:r>
              <a:rPr lang="sk-SK" dirty="0">
                <a:effectLst/>
              </a:rPr>
              <a:t>štátnej</a:t>
            </a:r>
            <a:r>
              <a:rPr lang="sk-SK" spc="57" dirty="0">
                <a:effectLst/>
              </a:rPr>
              <a:t> </a:t>
            </a:r>
            <a:r>
              <a:rPr lang="sk-SK" dirty="0">
                <a:effectLst/>
              </a:rPr>
              <a:t>podpory. Ide o úsilie, v ktorom je potrebná trvalá a intenzívna spolupráca naprieč ministerstvami.</a:t>
            </a:r>
            <a:endParaRPr lang="sk-SK" dirty="0"/>
          </a:p>
        </p:txBody>
      </p:sp>
    </p:spTree>
    <p:extLst>
      <p:ext uri="{BB962C8B-B14F-4D97-AF65-F5344CB8AC3E}">
        <p14:creationId xmlns:p14="http://schemas.microsoft.com/office/powerpoint/2010/main" val="1818794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44E1E4-34B9-6920-2550-A509190F6F9F}"/>
              </a:ext>
            </a:extLst>
          </p:cNvPr>
          <p:cNvSpPr>
            <a:spLocks noGrp="1"/>
          </p:cNvSpPr>
          <p:nvPr>
            <p:ph type="title"/>
          </p:nvPr>
        </p:nvSpPr>
        <p:spPr/>
        <p:txBody>
          <a:bodyPr/>
          <a:lstStyle/>
          <a:p>
            <a:r>
              <a:rPr lang="sk-SK" dirty="0" err="1"/>
              <a:t>Antibyrokratická</a:t>
            </a:r>
            <a:r>
              <a:rPr lang="sk-SK" dirty="0"/>
              <a:t> komisia</a:t>
            </a:r>
          </a:p>
        </p:txBody>
      </p:sp>
      <p:sp>
        <p:nvSpPr>
          <p:cNvPr id="3" name="Zástupný objekt pre obsah 2">
            <a:extLst>
              <a:ext uri="{FF2B5EF4-FFF2-40B4-BE49-F238E27FC236}">
                <a16:creationId xmlns:a16="http://schemas.microsoft.com/office/drawing/2014/main" id="{A4CA5AB3-D2B4-663D-8BEF-31F601D5194B}"/>
              </a:ext>
            </a:extLst>
          </p:cNvPr>
          <p:cNvSpPr>
            <a:spLocks noGrp="1"/>
          </p:cNvSpPr>
          <p:nvPr>
            <p:ph idx="1"/>
          </p:nvPr>
        </p:nvSpPr>
        <p:spPr/>
        <p:txBody>
          <a:bodyPr>
            <a:noAutofit/>
          </a:bodyPr>
          <a:lstStyle/>
          <a:p>
            <a:r>
              <a:rPr lang="sk-SK" sz="2000" dirty="0"/>
              <a:t>Vestník Ministerstva pôdohospodárstva a rozvoja vidieka SR čiastka 6/2024 /  Štatút  / 19.3.2024</a:t>
            </a:r>
          </a:p>
          <a:p>
            <a:pPr marL="0" indent="0">
              <a:buNone/>
            </a:pPr>
            <a:r>
              <a:rPr lang="sk-SK" sz="2000" dirty="0"/>
              <a:t>Čl. 1</a:t>
            </a:r>
          </a:p>
          <a:p>
            <a:pPr marL="0" indent="0">
              <a:buNone/>
            </a:pPr>
            <a:r>
              <a:rPr lang="sk-SK" sz="2000" b="1" dirty="0"/>
              <a:t>S cieľom znižovania administratívnej záťaže a náročnosti postupov </a:t>
            </a:r>
            <a:r>
              <a:rPr lang="sk-SK" sz="2000" dirty="0"/>
              <a:t>uplatňovaných v činnosti </a:t>
            </a:r>
            <a:r>
              <a:rPr lang="sk-SK" sz="2000" dirty="0" err="1"/>
              <a:t>MPaRV</a:t>
            </a:r>
            <a:r>
              <a:rPr lang="sk-SK" sz="2000" dirty="0"/>
              <a:t> SR  a právnických osôb v pôsobnosti ministerstva zriadil minister pôdohospodárstva a rozvoja vidieka SR  podľa čl. 7 ods. 2 bodu 2.3. Organizačného poriadku </a:t>
            </a:r>
            <a:r>
              <a:rPr lang="sk-SK" sz="2000" dirty="0" err="1"/>
              <a:t>MPaRV</a:t>
            </a:r>
            <a:r>
              <a:rPr lang="sk-SK" sz="2000" dirty="0"/>
              <a:t>  SR č. 8678/2023-250 </a:t>
            </a:r>
            <a:r>
              <a:rPr lang="sk-SK" sz="2000" dirty="0" err="1"/>
              <a:t>Antibyrokratickú</a:t>
            </a:r>
            <a:r>
              <a:rPr lang="sk-SK" sz="2000" dirty="0"/>
              <a:t> komisiu ministra pôdohospodárstva a rozvoja vidieka Slovenskej republiky , ktorej cieľom je </a:t>
            </a:r>
            <a:r>
              <a:rPr lang="sk-SK" sz="2000" b="1" dirty="0"/>
              <a:t>aktívne a trvalo prispievať k obmedzovaniu nadbytočných byrokratických povinností .</a:t>
            </a:r>
          </a:p>
        </p:txBody>
      </p:sp>
    </p:spTree>
    <p:extLst>
      <p:ext uri="{BB962C8B-B14F-4D97-AF65-F5344CB8AC3E}">
        <p14:creationId xmlns:p14="http://schemas.microsoft.com/office/powerpoint/2010/main" val="2886955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A88C1-F9A4-2184-2D02-C9637570472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14F9B80-1419-0176-3A32-DA571A0F1F6D}"/>
              </a:ext>
            </a:extLst>
          </p:cNvPr>
          <p:cNvSpPr>
            <a:spLocks noGrp="1"/>
          </p:cNvSpPr>
          <p:nvPr>
            <p:ph type="title"/>
          </p:nvPr>
        </p:nvSpPr>
        <p:spPr/>
        <p:txBody>
          <a:bodyPr/>
          <a:lstStyle/>
          <a:p>
            <a:r>
              <a:rPr lang="sk-SK" dirty="0" err="1"/>
              <a:t>Antibyrokratická</a:t>
            </a:r>
            <a:r>
              <a:rPr lang="sk-SK" dirty="0"/>
              <a:t> komisia / čl.3</a:t>
            </a:r>
          </a:p>
        </p:txBody>
      </p:sp>
      <p:sp>
        <p:nvSpPr>
          <p:cNvPr id="3" name="Zástupný objekt pre obsah 2">
            <a:extLst>
              <a:ext uri="{FF2B5EF4-FFF2-40B4-BE49-F238E27FC236}">
                <a16:creationId xmlns:a16="http://schemas.microsoft.com/office/drawing/2014/main" id="{0E3D2408-2F8F-63C7-5CDD-B878B99B85B5}"/>
              </a:ext>
            </a:extLst>
          </p:cNvPr>
          <p:cNvSpPr>
            <a:spLocks noGrp="1"/>
          </p:cNvSpPr>
          <p:nvPr>
            <p:ph idx="1"/>
          </p:nvPr>
        </p:nvSpPr>
        <p:spPr/>
        <p:txBody>
          <a:bodyPr>
            <a:noAutofit/>
          </a:bodyPr>
          <a:lstStyle/>
          <a:p>
            <a:pPr>
              <a:buFontTx/>
              <a:buChar char="-"/>
            </a:pPr>
            <a:r>
              <a:rPr lang="sk-SK" sz="1800" dirty="0"/>
              <a:t>z vlastného podnetu vyhľadáva prípady nadbytočnej administratívnej záťaže a náročnosti rôznych typov opatrení, postupov a pravidiel, </a:t>
            </a:r>
          </a:p>
          <a:p>
            <a:pPr>
              <a:buFontTx/>
              <a:buChar char="-"/>
            </a:pPr>
            <a:r>
              <a:rPr lang="sk-SK" sz="1800" dirty="0"/>
              <a:t>prijíma od odbornej a laickej verejnosti podnety k problematike administratívnej záťaže </a:t>
            </a:r>
          </a:p>
          <a:p>
            <a:pPr>
              <a:buFontTx/>
              <a:buChar char="-"/>
            </a:pPr>
            <a:r>
              <a:rPr lang="sk-SK" sz="1800" dirty="0"/>
              <a:t>vydáva stanoviská k podnetom, </a:t>
            </a:r>
          </a:p>
          <a:p>
            <a:pPr>
              <a:buFontTx/>
              <a:buChar char="-"/>
            </a:pPr>
            <a:r>
              <a:rPr lang="sk-SK" sz="1800" dirty="0"/>
              <a:t>eviduje ich v informačnom systéme zabezpečujúcom elektronické spracovanie spisov</a:t>
            </a:r>
          </a:p>
          <a:p>
            <a:pPr>
              <a:buFontTx/>
              <a:buChar char="-"/>
            </a:pPr>
            <a:r>
              <a:rPr lang="sk-SK" sz="1800" dirty="0"/>
              <a:t>ministrovi navrhuje ich riešenie, </a:t>
            </a:r>
          </a:p>
          <a:p>
            <a:pPr>
              <a:buFontTx/>
              <a:buChar char="-"/>
            </a:pPr>
            <a:r>
              <a:rPr lang="sk-SK" sz="1800" dirty="0"/>
              <a:t>o výsledku informuje podávateľov podnetov,</a:t>
            </a:r>
          </a:p>
          <a:p>
            <a:pPr marL="0" indent="0">
              <a:buNone/>
            </a:pPr>
            <a:r>
              <a:rPr lang="sk-SK" sz="1800" dirty="0"/>
              <a:t>-    komunikuje pri svojej činnosti s organizačnými útvarmi ministerstva a s podriadenými organizáciami,</a:t>
            </a:r>
          </a:p>
        </p:txBody>
      </p:sp>
    </p:spTree>
    <p:extLst>
      <p:ext uri="{BB962C8B-B14F-4D97-AF65-F5344CB8AC3E}">
        <p14:creationId xmlns:p14="http://schemas.microsoft.com/office/powerpoint/2010/main" val="3607681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FC643-D900-590F-843F-23B5F1A385A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59B9DF9-1273-2D6A-8A2F-7C7FCD457B06}"/>
              </a:ext>
            </a:extLst>
          </p:cNvPr>
          <p:cNvSpPr>
            <a:spLocks noGrp="1"/>
          </p:cNvSpPr>
          <p:nvPr>
            <p:ph type="title"/>
          </p:nvPr>
        </p:nvSpPr>
        <p:spPr/>
        <p:txBody>
          <a:bodyPr/>
          <a:lstStyle/>
          <a:p>
            <a:r>
              <a:rPr lang="sk-SK" dirty="0" err="1"/>
              <a:t>Antibyrokratická</a:t>
            </a:r>
            <a:r>
              <a:rPr lang="sk-SK" dirty="0"/>
              <a:t> komisia / čl.3</a:t>
            </a:r>
          </a:p>
        </p:txBody>
      </p:sp>
      <p:sp>
        <p:nvSpPr>
          <p:cNvPr id="3" name="Zástupný objekt pre obsah 2">
            <a:extLst>
              <a:ext uri="{FF2B5EF4-FFF2-40B4-BE49-F238E27FC236}">
                <a16:creationId xmlns:a16="http://schemas.microsoft.com/office/drawing/2014/main" id="{4AF252DD-96BC-EFA1-AD4A-CF1C7CD3F792}"/>
              </a:ext>
            </a:extLst>
          </p:cNvPr>
          <p:cNvSpPr>
            <a:spLocks noGrp="1"/>
          </p:cNvSpPr>
          <p:nvPr>
            <p:ph idx="1"/>
          </p:nvPr>
        </p:nvSpPr>
        <p:spPr/>
        <p:txBody>
          <a:bodyPr>
            <a:noAutofit/>
          </a:bodyPr>
          <a:lstStyle/>
          <a:p>
            <a:pPr marL="0" indent="0">
              <a:buNone/>
            </a:pPr>
            <a:r>
              <a:rPr lang="sk-SK" dirty="0"/>
              <a:t>Komisia sa vyjadruje k administratívnym povinnostiam a k návrhom nelegislatívnych a legislatívnych materiálov v rámci vnútrorezortného pripomienkového konania alebo k nim podáva stanoviská v rámci iných vnútorných postupov, pričom posudzuje najmä účelnosť a nevyhnutnosť administratívnych povinností, ich rozsah a nadväznosť na všeobecne záväzné právne predpisy Slovenskej republiky a právne záväzné akty Európskej únie.</a:t>
            </a:r>
          </a:p>
        </p:txBody>
      </p:sp>
    </p:spTree>
    <p:extLst>
      <p:ext uri="{BB962C8B-B14F-4D97-AF65-F5344CB8AC3E}">
        <p14:creationId xmlns:p14="http://schemas.microsoft.com/office/powerpoint/2010/main" val="580760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34477-5E31-AFDA-E775-20D947B6CC7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5E47F7C-FF42-329C-570C-CAE6B0F25E1D}"/>
              </a:ext>
            </a:extLst>
          </p:cNvPr>
          <p:cNvSpPr>
            <a:spLocks noGrp="1"/>
          </p:cNvSpPr>
          <p:nvPr>
            <p:ph type="title"/>
          </p:nvPr>
        </p:nvSpPr>
        <p:spPr/>
        <p:txBody>
          <a:bodyPr/>
          <a:lstStyle/>
          <a:p>
            <a:r>
              <a:rPr lang="sk-SK" dirty="0" err="1"/>
              <a:t>Antibyrokratická</a:t>
            </a:r>
            <a:r>
              <a:rPr lang="sk-SK" dirty="0"/>
              <a:t> komisia / čl.4</a:t>
            </a:r>
          </a:p>
        </p:txBody>
      </p:sp>
      <p:sp>
        <p:nvSpPr>
          <p:cNvPr id="3" name="Zástupný objekt pre obsah 2">
            <a:extLst>
              <a:ext uri="{FF2B5EF4-FFF2-40B4-BE49-F238E27FC236}">
                <a16:creationId xmlns:a16="http://schemas.microsoft.com/office/drawing/2014/main" id="{3DD1589F-D70B-299D-BEA7-9B630EE100A6}"/>
              </a:ext>
            </a:extLst>
          </p:cNvPr>
          <p:cNvSpPr>
            <a:spLocks noGrp="1"/>
          </p:cNvSpPr>
          <p:nvPr>
            <p:ph idx="1"/>
          </p:nvPr>
        </p:nvSpPr>
        <p:spPr/>
        <p:txBody>
          <a:bodyPr>
            <a:noAutofit/>
          </a:bodyPr>
          <a:lstStyle/>
          <a:p>
            <a:pPr marL="0" indent="0">
              <a:buNone/>
            </a:pPr>
            <a:endParaRPr lang="sk-SK" sz="2000" dirty="0"/>
          </a:p>
          <a:p>
            <a:pPr marL="0" indent="0">
              <a:buNone/>
            </a:pPr>
            <a:r>
              <a:rPr lang="sk-SK" sz="2000" dirty="0"/>
              <a:t>Komisia má 22 členov – zástupcovia týchto orgánov, inštitúcií, organizácií alebo skupín:</a:t>
            </a:r>
          </a:p>
          <a:p>
            <a:pPr marL="0" indent="0">
              <a:buNone/>
            </a:pPr>
            <a:r>
              <a:rPr lang="sk-SK" sz="2000" dirty="0"/>
              <a:t>Výbor NR SR pre pôdohospodárstvo a životné prostredie, Legislatívna rada vlády SR, SPPK, AKS, ASYF, Vidiecky parlament na Slovensku, SFS, Potravinárska komora Slovenska, ZMOS, Združenie vlastníkov pôdy a agropodnikateľov Slovenska, Združenie vlastníkov pôdy a rodinných fariem Slovenska, Zväz ekologického poľnohospodárstva – </a:t>
            </a:r>
            <a:r>
              <a:rPr lang="sk-SK" sz="2000" dirty="0" err="1"/>
              <a:t>Ekotrend</a:t>
            </a:r>
            <a:r>
              <a:rPr lang="sk-SK" sz="2000" dirty="0"/>
              <a:t> Slovakia, Združenie Samosprávne kraje Slovenska (SK8), Slovenská lesnícka komora, Únia regionálnych združení vlastníkov neštátnych lesov, ŠVPS SR, SPF, poradcovia ministra a zamestnanci ministerstva.</a:t>
            </a:r>
          </a:p>
          <a:p>
            <a:pPr marL="0" indent="0">
              <a:buNone/>
            </a:pPr>
            <a:endParaRPr lang="sk-SK" sz="1600" dirty="0"/>
          </a:p>
        </p:txBody>
      </p:sp>
    </p:spTree>
    <p:extLst>
      <p:ext uri="{BB962C8B-B14F-4D97-AF65-F5344CB8AC3E}">
        <p14:creationId xmlns:p14="http://schemas.microsoft.com/office/powerpoint/2010/main" val="333746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F5BF63-3C73-E4A6-3D29-748B9C0EFA74}"/>
              </a:ext>
            </a:extLst>
          </p:cNvPr>
          <p:cNvSpPr>
            <a:spLocks noGrp="1"/>
          </p:cNvSpPr>
          <p:nvPr>
            <p:ph type="title"/>
          </p:nvPr>
        </p:nvSpPr>
        <p:spPr/>
        <p:txBody>
          <a:bodyPr/>
          <a:lstStyle/>
          <a:p>
            <a:r>
              <a:rPr lang="sk-SK" dirty="0"/>
              <a:t>PODNETY</a:t>
            </a:r>
          </a:p>
        </p:txBody>
      </p:sp>
      <p:sp>
        <p:nvSpPr>
          <p:cNvPr id="3" name="Zástupný objekt pre obsah 2">
            <a:extLst>
              <a:ext uri="{FF2B5EF4-FFF2-40B4-BE49-F238E27FC236}">
                <a16:creationId xmlns:a16="http://schemas.microsoft.com/office/drawing/2014/main" id="{A0821E77-4296-5B70-E93A-989BFA13C0CE}"/>
              </a:ext>
            </a:extLst>
          </p:cNvPr>
          <p:cNvSpPr>
            <a:spLocks noGrp="1"/>
          </p:cNvSpPr>
          <p:nvPr>
            <p:ph idx="1"/>
          </p:nvPr>
        </p:nvSpPr>
        <p:spPr/>
        <p:txBody>
          <a:bodyPr>
            <a:normAutofit/>
          </a:bodyPr>
          <a:lstStyle/>
          <a:p>
            <a:r>
              <a:rPr lang="sk-SK" sz="1600" dirty="0"/>
              <a:t>Zrušiť informačné listy</a:t>
            </a:r>
          </a:p>
          <a:p>
            <a:r>
              <a:rPr lang="sk-SK" sz="1600" dirty="0"/>
              <a:t>Zrušiť denník pasenia</a:t>
            </a:r>
          </a:p>
          <a:p>
            <a:r>
              <a:rPr lang="sk-SK" sz="1600" dirty="0"/>
              <a:t>LPIS aktualizovať 1 x ročne</a:t>
            </a:r>
          </a:p>
          <a:p>
            <a:r>
              <a:rPr lang="sk-SK" sz="1600" dirty="0"/>
              <a:t>Zrušiť viacnásobné informácie štátnym úradom</a:t>
            </a:r>
          </a:p>
          <a:p>
            <a:r>
              <a:rPr lang="sk-SK" sz="1600" dirty="0"/>
              <a:t>Zrušiť nezmyselné dátumy</a:t>
            </a:r>
          </a:p>
          <a:p>
            <a:r>
              <a:rPr lang="sk-SK" sz="1600" dirty="0"/>
              <a:t>Vypracovať jednotnú metodiku pre EPV</a:t>
            </a:r>
          </a:p>
          <a:p>
            <a:r>
              <a:rPr lang="sk-SK" sz="1600" dirty="0"/>
              <a:t>Vytvoriť celoštátny register pre SHR (ZMOS – register právnických osôb v zmysle zákona č. 305/2016 </a:t>
            </a:r>
            <a:r>
              <a:rPr lang="sk-SK" sz="1600" dirty="0" err="1"/>
              <a:t>Z.z</a:t>
            </a:r>
            <a:r>
              <a:rPr lang="sk-SK" sz="1600" dirty="0"/>
              <a:t>.)</a:t>
            </a:r>
          </a:p>
          <a:p>
            <a:r>
              <a:rPr lang="sk-SK" sz="1600" dirty="0"/>
              <a:t>NV 360/2011 §7 a §7a zaviesť registráciu len na obci, nie na RVPS</a:t>
            </a:r>
          </a:p>
          <a:p>
            <a:endParaRPr lang="sk-SK" sz="1600" dirty="0"/>
          </a:p>
          <a:p>
            <a:endParaRPr lang="sk-SK" dirty="0"/>
          </a:p>
        </p:txBody>
      </p:sp>
    </p:spTree>
    <p:extLst>
      <p:ext uri="{BB962C8B-B14F-4D97-AF65-F5344CB8AC3E}">
        <p14:creationId xmlns:p14="http://schemas.microsoft.com/office/powerpoint/2010/main" val="2203467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CCB91-8C89-F121-BE03-D9300663B36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F2BC4DB-1A15-A222-9F79-E6444D7039A8}"/>
              </a:ext>
            </a:extLst>
          </p:cNvPr>
          <p:cNvSpPr>
            <a:spLocks noGrp="1"/>
          </p:cNvSpPr>
          <p:nvPr>
            <p:ph type="title"/>
          </p:nvPr>
        </p:nvSpPr>
        <p:spPr/>
        <p:txBody>
          <a:bodyPr/>
          <a:lstStyle/>
          <a:p>
            <a:r>
              <a:rPr lang="sk-SK" dirty="0"/>
              <a:t>PODNETY</a:t>
            </a:r>
          </a:p>
        </p:txBody>
      </p:sp>
      <p:sp>
        <p:nvSpPr>
          <p:cNvPr id="3" name="Zástupný objekt pre obsah 2">
            <a:extLst>
              <a:ext uri="{FF2B5EF4-FFF2-40B4-BE49-F238E27FC236}">
                <a16:creationId xmlns:a16="http://schemas.microsoft.com/office/drawing/2014/main" id="{ACD271FA-41CD-B523-99C5-611DDFF9DC56}"/>
              </a:ext>
            </a:extLst>
          </p:cNvPr>
          <p:cNvSpPr>
            <a:spLocks noGrp="1"/>
          </p:cNvSpPr>
          <p:nvPr>
            <p:ph idx="1"/>
          </p:nvPr>
        </p:nvSpPr>
        <p:spPr/>
        <p:txBody>
          <a:bodyPr>
            <a:normAutofit fontScale="70000" lnSpcReduction="20000"/>
          </a:bodyPr>
          <a:lstStyle/>
          <a:p>
            <a:r>
              <a:rPr lang="sk-SK" dirty="0"/>
              <a:t>Úprava podmienok nájomnej zmluvy s SPF – doba nájmu podľa 504/2003</a:t>
            </a:r>
          </a:p>
          <a:p>
            <a:r>
              <a:rPr lang="sk-SK" dirty="0"/>
              <a:t>Prílohy nájomných zmlúv so SPF majú zodpovedať stavu katastrálnych údajov</a:t>
            </a:r>
          </a:p>
          <a:p>
            <a:r>
              <a:rPr lang="sk-SK" dirty="0"/>
              <a:t>Nastaviť termíny ( 30 dní) na vybavenie žiadosti, schvaľovanie nájomných zmlúv a ich dodatkov</a:t>
            </a:r>
          </a:p>
          <a:p>
            <a:r>
              <a:rPr lang="sk-SK" dirty="0"/>
              <a:t>Upraviť spôsob určovania výšky nájmu</a:t>
            </a:r>
          </a:p>
          <a:p>
            <a:r>
              <a:rPr lang="sk-SK" dirty="0"/>
              <a:t>Zlepšiť komunikáciu SPF ( 2026 – nový zákon o SPF )</a:t>
            </a:r>
          </a:p>
          <a:p>
            <a:r>
              <a:rPr lang="sk-SK" dirty="0"/>
              <a:t>Prepojiť systémy evidencie prenajatých pozemkov SPF s údajmi katastra nehnuteľnosti a GSAA, tak aby bol systém nápomocný aj pri riešení nájomných zmlúv, inventarizácií, dodatkov, kontrole užívania ( zákon o registri užívacích vzťahov )</a:t>
            </a:r>
          </a:p>
          <a:p>
            <a:r>
              <a:rPr lang="sk-SK" dirty="0"/>
              <a:t>Doplniť portál GSAA o nové funkcionality-</a:t>
            </a:r>
            <a:r>
              <a:rPr lang="sk-SK" dirty="0" err="1"/>
              <a:t>info</a:t>
            </a:r>
            <a:r>
              <a:rPr lang="sk-SK" dirty="0"/>
              <a:t> o spracovaní žiadosti, podaných a prevzatých dokumentoch</a:t>
            </a:r>
          </a:p>
          <a:p>
            <a:r>
              <a:rPr lang="sk-SK" dirty="0"/>
              <a:t>Možnosť opravy zrejmých chýb užívateľom do určeného termínu</a:t>
            </a:r>
          </a:p>
          <a:p>
            <a:endParaRPr lang="sk-SK" dirty="0"/>
          </a:p>
          <a:p>
            <a:endParaRPr lang="sk-SK" dirty="0"/>
          </a:p>
        </p:txBody>
      </p:sp>
    </p:spTree>
    <p:extLst>
      <p:ext uri="{BB962C8B-B14F-4D97-AF65-F5344CB8AC3E}">
        <p14:creationId xmlns:p14="http://schemas.microsoft.com/office/powerpoint/2010/main" val="19641260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írodný">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255</TotalTime>
  <Words>2426</Words>
  <Application>Microsoft Office PowerPoint</Application>
  <PresentationFormat>Širokouhlá</PresentationFormat>
  <Paragraphs>161</Paragraphs>
  <Slides>26</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26</vt:i4>
      </vt:variant>
    </vt:vector>
  </HeadingPairs>
  <TitlesOfParts>
    <vt:vector size="30" baseType="lpstr">
      <vt:lpstr>Arial</vt:lpstr>
      <vt:lpstr>Garamond</vt:lpstr>
      <vt:lpstr>MS Shell Dlg 2</vt:lpstr>
      <vt:lpstr>Prírodný</vt:lpstr>
      <vt:lpstr>Ach tá byrokracia !</vt:lpstr>
      <vt:lpstr>Programové vyhlásenie vlády</vt:lpstr>
      <vt:lpstr>Programové vyhlásenie vlády</vt:lpstr>
      <vt:lpstr>Antibyrokratická komisia</vt:lpstr>
      <vt:lpstr>Antibyrokratická komisia / čl.3</vt:lpstr>
      <vt:lpstr>Antibyrokratická komisia / čl.3</vt:lpstr>
      <vt:lpstr>Antibyrokratická komisia / čl.4</vt:lpstr>
      <vt:lpstr>PODNETY</vt:lpstr>
      <vt:lpstr>PODNETY</vt:lpstr>
      <vt:lpstr>PODNETY</vt:lpstr>
      <vt:lpstr>PODNETY</vt:lpstr>
      <vt:lpstr>PODNETY</vt:lpstr>
      <vt:lpstr>PODNETY</vt:lpstr>
      <vt:lpstr>PODNETY</vt:lpstr>
      <vt:lpstr>PODNETY</vt:lpstr>
      <vt:lpstr>Aktívny poľnohospodár - Nariadenie vlády č. 435/2022 Z. z. </vt:lpstr>
      <vt:lpstr>Aktívny poľnohospodár - Nariadenie vlády č. 435/2022 Z. z. </vt:lpstr>
      <vt:lpstr>Aktívny poľnohospodár - Nariadenie vlády č. 435/2022 Z. z. </vt:lpstr>
      <vt:lpstr>Aktívny poľnohospodár - Nariadenie vlády č. 435/2022 Z. z. </vt:lpstr>
      <vt:lpstr>Aktívny poľnohospodár - Nariadenie vlády č. 435/2022 Z. z. </vt:lpstr>
      <vt:lpstr>Poradenstvo Inštitút znalostného pôdohospodárstva a inovácií ( IZPI ) </vt:lpstr>
      <vt:lpstr>Poradenstvo – regionálne pracoviská IZPI </vt:lpstr>
      <vt:lpstr>Poradenstvo - IZPI</vt:lpstr>
      <vt:lpstr>Poradenstvo – Ekotrend Slovakia</vt:lpstr>
      <vt:lpstr>Návrhy na zmenu NV 360/2011</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zuzana</dc:creator>
  <cp:lastModifiedBy>zuzana</cp:lastModifiedBy>
  <cp:revision>30</cp:revision>
  <dcterms:created xsi:type="dcterms:W3CDTF">2024-12-13T17:34:45Z</dcterms:created>
  <dcterms:modified xsi:type="dcterms:W3CDTF">2024-12-13T21:50:10Z</dcterms:modified>
</cp:coreProperties>
</file>