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3" r:id="rId12"/>
    <p:sldId id="264" r:id="rId13"/>
    <p:sldId id="278" r:id="rId14"/>
    <p:sldId id="262" r:id="rId15"/>
    <p:sldId id="259" r:id="rId16"/>
    <p:sldId id="258" r:id="rId17"/>
    <p:sldId id="269" r:id="rId18"/>
    <p:sldId id="270" r:id="rId19"/>
    <p:sldId id="265" r:id="rId20"/>
    <p:sldId id="261" r:id="rId21"/>
    <p:sldId id="280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23A22-4BD0-4750-98D9-5565D372917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569E0A5-7260-4F38-B5E1-5865D7F8C6A5}">
      <dgm:prSet phldrT="[Text]"/>
      <dgm:spPr/>
      <dgm:t>
        <a:bodyPr/>
        <a:lstStyle/>
        <a:p>
          <a:r>
            <a:rPr lang="sk-SK" dirty="0"/>
            <a:t>veda</a:t>
          </a:r>
        </a:p>
      </dgm:t>
    </dgm:pt>
    <dgm:pt modelId="{5C88933C-E245-4121-833D-69393C6D1FF6}" type="parTrans" cxnId="{005BCC66-9078-4A32-8BB4-BBED78EAE968}">
      <dgm:prSet/>
      <dgm:spPr/>
      <dgm:t>
        <a:bodyPr/>
        <a:lstStyle/>
        <a:p>
          <a:endParaRPr lang="sk-SK"/>
        </a:p>
      </dgm:t>
    </dgm:pt>
    <dgm:pt modelId="{221012F7-8CE6-497A-B063-6EF457E74D89}" type="sibTrans" cxnId="{005BCC66-9078-4A32-8BB4-BBED78EAE968}">
      <dgm:prSet/>
      <dgm:spPr/>
      <dgm:t>
        <a:bodyPr/>
        <a:lstStyle/>
        <a:p>
          <a:endParaRPr lang="sk-SK"/>
        </a:p>
      </dgm:t>
    </dgm:pt>
    <dgm:pt modelId="{416CD610-37D3-45B6-85BB-C89EE5FC117C}">
      <dgm:prSet phldrT="[Text]"/>
      <dgm:spPr/>
      <dgm:t>
        <a:bodyPr/>
        <a:lstStyle/>
        <a:p>
          <a:r>
            <a:rPr lang="sk-SK" dirty="0"/>
            <a:t>výskum</a:t>
          </a:r>
        </a:p>
      </dgm:t>
    </dgm:pt>
    <dgm:pt modelId="{337D947B-A872-4043-8C83-B0C9426346A4}" type="parTrans" cxnId="{AC9C6001-66B0-496C-8D68-3C7DE41BF799}">
      <dgm:prSet/>
      <dgm:spPr/>
      <dgm:t>
        <a:bodyPr/>
        <a:lstStyle/>
        <a:p>
          <a:endParaRPr lang="sk-SK"/>
        </a:p>
      </dgm:t>
    </dgm:pt>
    <dgm:pt modelId="{E95B7E14-330B-44A4-BEF9-2A20A8FF683A}" type="sibTrans" cxnId="{AC9C6001-66B0-496C-8D68-3C7DE41BF799}">
      <dgm:prSet/>
      <dgm:spPr/>
      <dgm:t>
        <a:bodyPr/>
        <a:lstStyle/>
        <a:p>
          <a:endParaRPr lang="sk-SK"/>
        </a:p>
      </dgm:t>
    </dgm:pt>
    <dgm:pt modelId="{D72DE429-9EEE-4962-A17C-0783C1E64228}">
      <dgm:prSet phldrT="[Text]"/>
      <dgm:spPr/>
      <dgm:t>
        <a:bodyPr/>
        <a:lstStyle/>
        <a:p>
          <a:r>
            <a:rPr lang="sk-SK" dirty="0"/>
            <a:t>prax</a:t>
          </a:r>
        </a:p>
      </dgm:t>
    </dgm:pt>
    <dgm:pt modelId="{61ED0AC2-225E-43DF-8346-951775ACE7BD}" type="parTrans" cxnId="{71BB4088-7454-47C4-AEA2-B9123B2DD402}">
      <dgm:prSet/>
      <dgm:spPr/>
      <dgm:t>
        <a:bodyPr/>
        <a:lstStyle/>
        <a:p>
          <a:endParaRPr lang="sk-SK"/>
        </a:p>
      </dgm:t>
    </dgm:pt>
    <dgm:pt modelId="{1CE940EE-A86D-477A-BBBC-D8F07A0F667E}" type="sibTrans" cxnId="{71BB4088-7454-47C4-AEA2-B9123B2DD402}">
      <dgm:prSet/>
      <dgm:spPr/>
      <dgm:t>
        <a:bodyPr/>
        <a:lstStyle/>
        <a:p>
          <a:endParaRPr lang="sk-SK"/>
        </a:p>
      </dgm:t>
    </dgm:pt>
    <dgm:pt modelId="{2B974F44-E5A8-4E05-BD93-423F123A2A4C}" type="pres">
      <dgm:prSet presAssocID="{84E23A22-4BD0-4750-98D9-5565D3729173}" presName="Name0" presStyleCnt="0">
        <dgm:presLayoutVars>
          <dgm:dir/>
          <dgm:resizeHandles val="exact"/>
        </dgm:presLayoutVars>
      </dgm:prSet>
      <dgm:spPr/>
    </dgm:pt>
    <dgm:pt modelId="{BEEB808A-0144-4BCE-94AD-DC3A07118FA4}" type="pres">
      <dgm:prSet presAssocID="{5569E0A5-7260-4F38-B5E1-5865D7F8C6A5}" presName="node" presStyleLbl="node1" presStyleIdx="0" presStyleCnt="3">
        <dgm:presLayoutVars>
          <dgm:bulletEnabled val="1"/>
        </dgm:presLayoutVars>
      </dgm:prSet>
      <dgm:spPr/>
    </dgm:pt>
    <dgm:pt modelId="{B14B353D-87AB-4A86-B2B2-3EAAF152514C}" type="pres">
      <dgm:prSet presAssocID="{221012F7-8CE6-497A-B063-6EF457E74D89}" presName="sibTrans" presStyleLbl="sibTrans2D1" presStyleIdx="0" presStyleCnt="3"/>
      <dgm:spPr/>
    </dgm:pt>
    <dgm:pt modelId="{D9099D55-E323-4963-8B6A-99A055377AAD}" type="pres">
      <dgm:prSet presAssocID="{221012F7-8CE6-497A-B063-6EF457E74D89}" presName="connectorText" presStyleLbl="sibTrans2D1" presStyleIdx="0" presStyleCnt="3"/>
      <dgm:spPr/>
    </dgm:pt>
    <dgm:pt modelId="{A46165CC-1712-4AEE-B46A-F7E9572480DF}" type="pres">
      <dgm:prSet presAssocID="{416CD610-37D3-45B6-85BB-C89EE5FC117C}" presName="node" presStyleLbl="node1" presStyleIdx="1" presStyleCnt="3">
        <dgm:presLayoutVars>
          <dgm:bulletEnabled val="1"/>
        </dgm:presLayoutVars>
      </dgm:prSet>
      <dgm:spPr/>
    </dgm:pt>
    <dgm:pt modelId="{74833034-ACD1-418A-ABBB-A27734F1452D}" type="pres">
      <dgm:prSet presAssocID="{E95B7E14-330B-44A4-BEF9-2A20A8FF683A}" presName="sibTrans" presStyleLbl="sibTrans2D1" presStyleIdx="1" presStyleCnt="3"/>
      <dgm:spPr/>
    </dgm:pt>
    <dgm:pt modelId="{57FDBB83-FB60-4470-8C86-DB76075B00FA}" type="pres">
      <dgm:prSet presAssocID="{E95B7E14-330B-44A4-BEF9-2A20A8FF683A}" presName="connectorText" presStyleLbl="sibTrans2D1" presStyleIdx="1" presStyleCnt="3"/>
      <dgm:spPr/>
    </dgm:pt>
    <dgm:pt modelId="{11CDBA1B-7C38-4EFE-88C1-EC3837894645}" type="pres">
      <dgm:prSet presAssocID="{D72DE429-9EEE-4962-A17C-0783C1E64228}" presName="node" presStyleLbl="node1" presStyleIdx="2" presStyleCnt="3">
        <dgm:presLayoutVars>
          <dgm:bulletEnabled val="1"/>
        </dgm:presLayoutVars>
      </dgm:prSet>
      <dgm:spPr/>
    </dgm:pt>
    <dgm:pt modelId="{A882EBD1-1C13-4818-B0FE-5CFAE9A0C9A6}" type="pres">
      <dgm:prSet presAssocID="{1CE940EE-A86D-477A-BBBC-D8F07A0F667E}" presName="sibTrans" presStyleLbl="sibTrans2D1" presStyleIdx="2" presStyleCnt="3"/>
      <dgm:spPr/>
    </dgm:pt>
    <dgm:pt modelId="{769A23FF-20A5-4DDA-9AD1-C435C278A733}" type="pres">
      <dgm:prSet presAssocID="{1CE940EE-A86D-477A-BBBC-D8F07A0F667E}" presName="connectorText" presStyleLbl="sibTrans2D1" presStyleIdx="2" presStyleCnt="3"/>
      <dgm:spPr/>
    </dgm:pt>
  </dgm:ptLst>
  <dgm:cxnLst>
    <dgm:cxn modelId="{AC9C6001-66B0-496C-8D68-3C7DE41BF799}" srcId="{84E23A22-4BD0-4750-98D9-5565D3729173}" destId="{416CD610-37D3-45B6-85BB-C89EE5FC117C}" srcOrd="1" destOrd="0" parTransId="{337D947B-A872-4043-8C83-B0C9426346A4}" sibTransId="{E95B7E14-330B-44A4-BEF9-2A20A8FF683A}"/>
    <dgm:cxn modelId="{8088AF2B-92AE-404D-A9C3-70AC4D9B5763}" type="presOf" srcId="{1CE940EE-A86D-477A-BBBC-D8F07A0F667E}" destId="{A882EBD1-1C13-4818-B0FE-5CFAE9A0C9A6}" srcOrd="0" destOrd="0" presId="urn:microsoft.com/office/officeart/2005/8/layout/cycle7"/>
    <dgm:cxn modelId="{8511FC3A-C0DF-4CDD-BCD5-0E440D74AEF8}" type="presOf" srcId="{E95B7E14-330B-44A4-BEF9-2A20A8FF683A}" destId="{74833034-ACD1-418A-ABBB-A27734F1452D}" srcOrd="0" destOrd="0" presId="urn:microsoft.com/office/officeart/2005/8/layout/cycle7"/>
    <dgm:cxn modelId="{18AA905C-F4AB-4D16-96E2-1CB736E65C4F}" type="presOf" srcId="{5569E0A5-7260-4F38-B5E1-5865D7F8C6A5}" destId="{BEEB808A-0144-4BCE-94AD-DC3A07118FA4}" srcOrd="0" destOrd="0" presId="urn:microsoft.com/office/officeart/2005/8/layout/cycle7"/>
    <dgm:cxn modelId="{005BCC66-9078-4A32-8BB4-BBED78EAE968}" srcId="{84E23A22-4BD0-4750-98D9-5565D3729173}" destId="{5569E0A5-7260-4F38-B5E1-5865D7F8C6A5}" srcOrd="0" destOrd="0" parTransId="{5C88933C-E245-4121-833D-69393C6D1FF6}" sibTransId="{221012F7-8CE6-497A-B063-6EF457E74D89}"/>
    <dgm:cxn modelId="{DD644547-E5D5-45E1-B7F6-22CA150089E7}" type="presOf" srcId="{416CD610-37D3-45B6-85BB-C89EE5FC117C}" destId="{A46165CC-1712-4AEE-B46A-F7E9572480DF}" srcOrd="0" destOrd="0" presId="urn:microsoft.com/office/officeart/2005/8/layout/cycle7"/>
    <dgm:cxn modelId="{7F077A6B-155C-4CEE-85D2-98DE193BC0DD}" type="presOf" srcId="{D72DE429-9EEE-4962-A17C-0783C1E64228}" destId="{11CDBA1B-7C38-4EFE-88C1-EC3837894645}" srcOrd="0" destOrd="0" presId="urn:microsoft.com/office/officeart/2005/8/layout/cycle7"/>
    <dgm:cxn modelId="{EFDB4F76-3BFE-4361-8786-CB69F6916AAD}" type="presOf" srcId="{221012F7-8CE6-497A-B063-6EF457E74D89}" destId="{D9099D55-E323-4963-8B6A-99A055377AAD}" srcOrd="1" destOrd="0" presId="urn:microsoft.com/office/officeart/2005/8/layout/cycle7"/>
    <dgm:cxn modelId="{71BB4088-7454-47C4-AEA2-B9123B2DD402}" srcId="{84E23A22-4BD0-4750-98D9-5565D3729173}" destId="{D72DE429-9EEE-4962-A17C-0783C1E64228}" srcOrd="2" destOrd="0" parTransId="{61ED0AC2-225E-43DF-8346-951775ACE7BD}" sibTransId="{1CE940EE-A86D-477A-BBBC-D8F07A0F667E}"/>
    <dgm:cxn modelId="{DEFA5CAA-159B-43C4-9C57-B6BB74685411}" type="presOf" srcId="{1CE940EE-A86D-477A-BBBC-D8F07A0F667E}" destId="{769A23FF-20A5-4DDA-9AD1-C435C278A733}" srcOrd="1" destOrd="0" presId="urn:microsoft.com/office/officeart/2005/8/layout/cycle7"/>
    <dgm:cxn modelId="{8B1722D6-05F9-4ED8-88AD-FB7B3ECFD455}" type="presOf" srcId="{221012F7-8CE6-497A-B063-6EF457E74D89}" destId="{B14B353D-87AB-4A86-B2B2-3EAAF152514C}" srcOrd="0" destOrd="0" presId="urn:microsoft.com/office/officeart/2005/8/layout/cycle7"/>
    <dgm:cxn modelId="{86E9E7DA-4094-412C-BEAD-D1EC531082E1}" type="presOf" srcId="{E95B7E14-330B-44A4-BEF9-2A20A8FF683A}" destId="{57FDBB83-FB60-4470-8C86-DB76075B00FA}" srcOrd="1" destOrd="0" presId="urn:microsoft.com/office/officeart/2005/8/layout/cycle7"/>
    <dgm:cxn modelId="{290C45F1-8746-49BB-95FC-74EA1176361C}" type="presOf" srcId="{84E23A22-4BD0-4750-98D9-5565D3729173}" destId="{2B974F44-E5A8-4E05-BD93-423F123A2A4C}" srcOrd="0" destOrd="0" presId="urn:microsoft.com/office/officeart/2005/8/layout/cycle7"/>
    <dgm:cxn modelId="{FEAF8C9A-DACD-4911-8F85-C005C807F81F}" type="presParOf" srcId="{2B974F44-E5A8-4E05-BD93-423F123A2A4C}" destId="{BEEB808A-0144-4BCE-94AD-DC3A07118FA4}" srcOrd="0" destOrd="0" presId="urn:microsoft.com/office/officeart/2005/8/layout/cycle7"/>
    <dgm:cxn modelId="{C09A778A-C896-410F-8AF9-96B6B084EC82}" type="presParOf" srcId="{2B974F44-E5A8-4E05-BD93-423F123A2A4C}" destId="{B14B353D-87AB-4A86-B2B2-3EAAF152514C}" srcOrd="1" destOrd="0" presId="urn:microsoft.com/office/officeart/2005/8/layout/cycle7"/>
    <dgm:cxn modelId="{FC9EC1D6-2F23-459F-974F-4EE801D6B3E9}" type="presParOf" srcId="{B14B353D-87AB-4A86-B2B2-3EAAF152514C}" destId="{D9099D55-E323-4963-8B6A-99A055377AAD}" srcOrd="0" destOrd="0" presId="urn:microsoft.com/office/officeart/2005/8/layout/cycle7"/>
    <dgm:cxn modelId="{4A95A814-0586-4D91-9FCB-1C30245D316F}" type="presParOf" srcId="{2B974F44-E5A8-4E05-BD93-423F123A2A4C}" destId="{A46165CC-1712-4AEE-B46A-F7E9572480DF}" srcOrd="2" destOrd="0" presId="urn:microsoft.com/office/officeart/2005/8/layout/cycle7"/>
    <dgm:cxn modelId="{0B5171F4-83D4-4F5F-BD3F-19DF3F4C6D94}" type="presParOf" srcId="{2B974F44-E5A8-4E05-BD93-423F123A2A4C}" destId="{74833034-ACD1-418A-ABBB-A27734F1452D}" srcOrd="3" destOrd="0" presId="urn:microsoft.com/office/officeart/2005/8/layout/cycle7"/>
    <dgm:cxn modelId="{E132C6E2-B90F-4082-9973-9536EB2E5D61}" type="presParOf" srcId="{74833034-ACD1-418A-ABBB-A27734F1452D}" destId="{57FDBB83-FB60-4470-8C86-DB76075B00FA}" srcOrd="0" destOrd="0" presId="urn:microsoft.com/office/officeart/2005/8/layout/cycle7"/>
    <dgm:cxn modelId="{20B1D25F-F798-4EB8-A8A6-5A5BAB5BC4A7}" type="presParOf" srcId="{2B974F44-E5A8-4E05-BD93-423F123A2A4C}" destId="{11CDBA1B-7C38-4EFE-88C1-EC3837894645}" srcOrd="4" destOrd="0" presId="urn:microsoft.com/office/officeart/2005/8/layout/cycle7"/>
    <dgm:cxn modelId="{13638F2A-041C-4501-B2F0-B6A9E9930399}" type="presParOf" srcId="{2B974F44-E5A8-4E05-BD93-423F123A2A4C}" destId="{A882EBD1-1C13-4818-B0FE-5CFAE9A0C9A6}" srcOrd="5" destOrd="0" presId="urn:microsoft.com/office/officeart/2005/8/layout/cycle7"/>
    <dgm:cxn modelId="{54740EE6-7E0C-415F-AC7B-2ADC41E2C192}" type="presParOf" srcId="{A882EBD1-1C13-4818-B0FE-5CFAE9A0C9A6}" destId="{769A23FF-20A5-4DDA-9AD1-C435C278A7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B808A-0144-4BCE-94AD-DC3A07118FA4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700" kern="1200" dirty="0"/>
            <a:t>veda</a:t>
          </a:r>
        </a:p>
      </dsp:txBody>
      <dsp:txXfrm>
        <a:off x="4163771" y="34018"/>
        <a:ext cx="2188056" cy="1061018"/>
      </dsp:txXfrm>
    </dsp:sp>
    <dsp:sp modelId="{B14B353D-87AB-4A86-B2B2-3EAAF152514C}">
      <dsp:nvSpPr>
        <dsp:cNvPr id="0" name=""/>
        <dsp:cNvSpPr/>
      </dsp:nvSpPr>
      <dsp:spPr>
        <a:xfrm rot="3600000">
          <a:off x="5601314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5719653" y="2057330"/>
        <a:ext cx="936678" cy="236677"/>
      </dsp:txXfrm>
    </dsp:sp>
    <dsp:sp modelId="{A46165CC-1712-4AEE-B46A-F7E9572480DF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700" kern="1200" dirty="0"/>
            <a:t>výskum</a:t>
          </a:r>
        </a:p>
      </dsp:txBody>
      <dsp:txXfrm>
        <a:off x="6024157" y="3256301"/>
        <a:ext cx="2188056" cy="1061018"/>
      </dsp:txXfrm>
    </dsp:sp>
    <dsp:sp modelId="{74833034-ACD1-418A-ABBB-A27734F1452D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 rot="10800000">
        <a:off x="4789460" y="3668472"/>
        <a:ext cx="936678" cy="236677"/>
      </dsp:txXfrm>
    </dsp:sp>
    <dsp:sp modelId="{11CDBA1B-7C38-4EFE-88C1-EC3837894645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700" kern="1200" dirty="0"/>
            <a:t>prax</a:t>
          </a:r>
        </a:p>
      </dsp:txBody>
      <dsp:txXfrm>
        <a:off x="2303385" y="3256301"/>
        <a:ext cx="2188056" cy="1061018"/>
      </dsp:txXfrm>
    </dsp:sp>
    <dsp:sp modelId="{A882EBD1-1C13-4818-B0FE-5CFAE9A0C9A6}">
      <dsp:nvSpPr>
        <dsp:cNvPr id="0" name=""/>
        <dsp:cNvSpPr/>
      </dsp:nvSpPr>
      <dsp:spPr>
        <a:xfrm rot="18000000">
          <a:off x="3740928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3859267" y="2057330"/>
        <a:ext cx="936678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6443E-569E-FE6F-74D9-F8E7315C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56FD9-A46E-D203-23ED-CA746B2D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C8F8A5-092C-B9A1-FB4F-93324FB5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F6709D-663D-6C77-FF0F-A6F93AE3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E4C6A6-F58D-611B-0459-4C8BAA68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91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43358-231E-C766-51DB-773DA00D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93790F9-E3CC-32FF-F119-C67355B8E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17096C-D710-406D-5EE0-08A257EC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F3B67D-9AE2-3809-7ED1-D9DD4D6E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0B8CEE-F6D6-9722-1635-22379CF6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639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7523E9A-F638-7DD5-6929-2C1EAD6C6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FC8EFFC-420B-D472-A11A-0E13AF104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7B0A08-875F-029D-2E25-CE4D524A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A08224-02F9-99F9-1234-3DF8DBB1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6FBDD7-EE6F-DBD9-BB27-868946EC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93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43ADF-74B6-8C4D-5289-3ED086F7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89315B-1826-5758-E262-3898FC5F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12658F-5962-6A63-B2F3-D6A42842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8CF580-8D92-2583-EA8E-E3EA68EE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892F60-B362-063A-AB78-4B8875EF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59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847F2-4415-D60F-9FC5-3D8D079D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9CDD55-8A9D-D44D-AA4F-5843DD41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2019662-8BF7-D496-1681-43253186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314D96-BA9B-8E90-9FF5-264F9B95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1612420-9F01-BA67-6EA5-8241A7B5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5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98F9B-CF8C-46F7-7FD6-49DED448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78CAB7-D015-BB7A-6BCF-D2797208D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2AE39A2-5951-080B-8BFE-1AA150C21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84786EF-0D01-B4B0-2A44-981B71A1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6AC0A0B-0A5D-8111-AEDE-800444D0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DD32C92-CF2D-D6EA-4ECC-17CEAF92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837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E4FE6-C082-0C13-1054-67FDE3FA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BA0123-5D99-4804-FAEF-63DD049F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C29DE42-2694-8437-7973-30FCD50E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9F9AA6-47E9-C51D-663B-5477E8238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B59C5E6-C736-E1A5-F52C-6F383C0A8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4160F5E-4F49-ADD4-5844-28F47400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2B406AF-9E40-A3C1-A80F-1235733E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A8767A1-F210-6D09-3383-1FB0FDA9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3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0FC51-3870-E36C-96F8-6BC7DB59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9709EE6-3F25-91A7-D2AE-97777659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14753AC-7566-018A-6924-AE715E3D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C9489BD-7F3E-A6B8-2D87-C5EC93B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0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FE7F66D-F4C9-A3C9-B576-C447C043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4E16B7C-857D-4F53-4BCF-5C861011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0BD4508-3801-101E-9E2C-EF7C7E04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94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91660-FEBF-70AC-09C1-3735D7B3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DAFA5C-D15A-8904-485B-E95BBA8E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605E87-E751-9ABD-E7C4-CA1B07A74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699B65F-4685-26E5-6349-EBEACAA7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E6AE26-44D5-3AF7-4BD5-5C0FEEB4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B1B3BA8-94DB-49BF-D5C2-C848239C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8742A-5C9E-6916-CC9C-95D8B7EC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89A18FA-DEB8-94B2-3F9F-019E4488B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7AE396-C9E1-A405-3A95-EFDB30BB7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1BD274-80A3-6EDA-FF65-0811B2BC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F74C3E-0D1B-5418-0D49-024619AC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BC235A-8079-14EF-56CE-5D90D509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0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ABB2CEA-2934-006F-D626-CF36AF76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2A0382-B2E7-775D-B86B-E90E15AF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FD7400-D1BA-80DF-7A88-C76F44680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A3AA-B42E-4481-B24E-CA776F0E4C5C}" type="datetimeFigureOut">
              <a:rPr lang="sk-SK" smtClean="0"/>
              <a:t>19. 2. 2025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094DC0-6564-6EAC-30AC-97526DE26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1F9AAE-C316-385F-F9D0-7F6964D96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9CB5-3798-49E5-9BEF-2DF9539F9A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6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dingfarmers.cz/" TargetMode="External"/><Relationship Id="rId2" Type="http://schemas.openxmlformats.org/officeDocument/2006/relationships/hyperlink" Target="https://www.agri-precision.cz/produkty/polni-robo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gri-precision.cz/produkty/polni-robo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oseph_Alois_Schumpeter" TargetMode="External"/><Relationship Id="rId2" Type="http://schemas.openxmlformats.org/officeDocument/2006/relationships/hyperlink" Target="https://sk.wikipedia.org/wiki/Ekon%C3%B3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Materi%C3%A1l" TargetMode="External"/><Relationship Id="rId5" Type="http://schemas.openxmlformats.org/officeDocument/2006/relationships/hyperlink" Target="https://sk.wikipedia.org/wiki/Produkt" TargetMode="External"/><Relationship Id="rId4" Type="http://schemas.openxmlformats.org/officeDocument/2006/relationships/hyperlink" Target="https://sk.wikipedia.org/wiki/19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cotrend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pc.sk/vurv-vua-michalovce/zakladne-latky-pri-ochrane-rastlin-vua" TargetMode="External"/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Produ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DE29-4E50-DC46-DC40-18912D5AD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817"/>
            <a:ext cx="9144000" cy="5777948"/>
          </a:xfrm>
        </p:spPr>
        <p:txBody>
          <a:bodyPr>
            <a:normAutofit fontScale="90000"/>
          </a:bodyPr>
          <a:lstStyle/>
          <a:p>
            <a:br>
              <a:rPr lang="sk-SK" sz="6000" b="1" dirty="0"/>
            </a:br>
            <a:br>
              <a:rPr lang="sk-SK" sz="6000" b="1" dirty="0"/>
            </a:br>
            <a:br>
              <a:rPr lang="sk-SK" sz="6000" b="1" dirty="0"/>
            </a:br>
            <a:br>
              <a:rPr lang="sk-SK" sz="6000" b="1" dirty="0"/>
            </a:br>
            <a:r>
              <a:rPr lang="sk-SK" sz="6000" b="1" dirty="0"/>
              <a:t>Ekologické poľnohospodárstvo pre aktívnych poľnohospodárov – čo bolo včera, čo je dnes a inovácie, ktoré prinesie zajtrajšok</a:t>
            </a:r>
            <a:br>
              <a:rPr lang="sk-SK" sz="6000" b="1" dirty="0"/>
            </a:br>
            <a:br>
              <a:rPr lang="sk-SK" sz="6000" b="1" dirty="0"/>
            </a:br>
            <a:r>
              <a:rPr lang="sk-SK" sz="6000" b="1" dirty="0"/>
              <a:t>Inovácie v ekológii – perspektívy pre slovenský vidiek</a:t>
            </a:r>
            <a:br>
              <a:rPr lang="sk-SK" sz="6000" b="1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9C8DA-F77E-0169-0614-0B2961D76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88765"/>
            <a:ext cx="9144000" cy="556592"/>
          </a:xfrm>
        </p:spPr>
        <p:txBody>
          <a:bodyPr/>
          <a:lstStyle/>
          <a:p>
            <a:r>
              <a:rPr lang="sk-SK" dirty="0"/>
              <a:t>Brezno 20.2.2025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57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192D08-FF37-F3AA-7589-C525B117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FD84-26C5-F0C9-A9B4-4DCB4C2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3422BB-76C4-CEC3-CF45-680B2F0C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 – </a:t>
            </a:r>
            <a:r>
              <a:rPr lang="sk-SK" sz="3600" dirty="0"/>
              <a:t>aplikácia</a:t>
            </a:r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Používaním základných látok sa môže významne znížiť nebezpečenstvo kontaminácie pôdy, vody a vzduchu</a:t>
            </a:r>
          </a:p>
          <a:p>
            <a:pPr marL="0" indent="0">
              <a:buNone/>
            </a:pPr>
            <a:r>
              <a:rPr lang="sk-SK" sz="3600" dirty="0"/>
              <a:t>rizikovými látkami a bude pozitívnym prínosom pre človeka, pretože sa zníži aj zaťaženie potravového reťazca škodlivými látkami a zvýši sa produkcia bezpečných potravín.</a:t>
            </a:r>
          </a:p>
          <a:p>
            <a:pPr marL="0" indent="0">
              <a:buNone/>
            </a:pP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3431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308ED-EB11-8DD8-6E37-33A1F858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36E1E-F9E9-2074-0CE0-CF31F2E1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7274"/>
          </a:xfrm>
        </p:spPr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b="1" dirty="0"/>
              <a:t>	 </a:t>
            </a:r>
            <a:r>
              <a:rPr lang="sk-SK" sz="4400" b="1" dirty="0"/>
              <a:t>Zavedenie nových výrobných metód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CE632D-F96A-834A-D031-8C6D75EE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4450"/>
            <a:ext cx="11125200" cy="554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err="1"/>
              <a:t>Agrokruh</a:t>
            </a:r>
            <a:r>
              <a:rPr lang="sk-SK" sz="2400" dirty="0"/>
              <a:t> je systém určený pre aplikáciu </a:t>
            </a:r>
          </a:p>
          <a:p>
            <a:pPr marL="0" indent="0">
              <a:buNone/>
            </a:pPr>
            <a:r>
              <a:rPr lang="sk-SK" sz="2400" dirty="0"/>
              <a:t>princípov trvalej udržateľnosti v pestovaní </a:t>
            </a:r>
          </a:p>
          <a:p>
            <a:pPr marL="0" indent="0">
              <a:buNone/>
            </a:pPr>
            <a:r>
              <a:rPr lang="sk-SK" sz="2400" dirty="0"/>
              <a:t>a distribúcii zeleniny, ktorého technickou </a:t>
            </a:r>
          </a:p>
          <a:p>
            <a:pPr marL="0" indent="0">
              <a:buNone/>
            </a:pPr>
            <a:r>
              <a:rPr lang="sk-SK" sz="2400" dirty="0"/>
              <a:t>súčasťou je zariadenie na obrábanie pôdy</a:t>
            </a:r>
          </a:p>
          <a:p>
            <a:pPr marL="0" indent="0">
              <a:buNone/>
            </a:pPr>
            <a:r>
              <a:rPr lang="sk-SK" sz="2400" dirty="0"/>
              <a:t>v riadku v tvare špirály. </a:t>
            </a:r>
          </a:p>
          <a:p>
            <a:pPr marL="0" indent="0">
              <a:buNone/>
            </a:pPr>
            <a:r>
              <a:rPr lang="sk-SK" sz="2400" dirty="0"/>
              <a:t>Autorom systému a vynálezcom </a:t>
            </a:r>
          </a:p>
          <a:p>
            <a:pPr marL="0" indent="0">
              <a:buNone/>
            </a:pPr>
            <a:r>
              <a:rPr lang="sk-SK" sz="2400" dirty="0"/>
              <a:t>a konštruktérom zariadenia je </a:t>
            </a:r>
          </a:p>
          <a:p>
            <a:pPr marL="0" indent="0">
              <a:buNone/>
            </a:pPr>
            <a:r>
              <a:rPr lang="sk-SK" sz="2400" dirty="0"/>
              <a:t>ekologický pestovateľ zeleniny </a:t>
            </a:r>
          </a:p>
          <a:p>
            <a:pPr marL="0" indent="0">
              <a:buNone/>
            </a:pPr>
            <a:r>
              <a:rPr lang="sk-SK" sz="2400" dirty="0"/>
              <a:t>Ing. Ján </a:t>
            </a:r>
            <a:r>
              <a:rPr lang="sk-SK" sz="2400" dirty="0" err="1"/>
              <a:t>Šlinský</a:t>
            </a:r>
            <a:r>
              <a:rPr lang="sk-SK" sz="2400" dirty="0"/>
              <a:t>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618C1EB-A49A-AF19-3AAE-D2A3016EB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89" y="1557338"/>
            <a:ext cx="6570281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8ADB9-EB12-3C86-35D8-A317C298E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1D331-0919-643B-B104-B6EB89BB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2451"/>
          </a:xfrm>
        </p:spPr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b="1" dirty="0"/>
              <a:t>              Používanie nových materiálov, strojov, ...   				Autonómne poľné roboty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1F3939-7796-622F-4CE2-3B73F56C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871538"/>
            <a:ext cx="11110912" cy="5305425"/>
          </a:xfrm>
        </p:spPr>
        <p:txBody>
          <a:bodyPr>
            <a:normAutofit/>
          </a:bodyPr>
          <a:lstStyle/>
          <a:p>
            <a:endParaRPr lang="sk-SK" dirty="0">
              <a:hlinkClick r:id="rId2"/>
            </a:endParaRPr>
          </a:p>
          <a:p>
            <a:r>
              <a:rPr lang="sk-SK" dirty="0">
                <a:hlinkClick r:id="rId2"/>
              </a:rPr>
              <a:t>https://www.agri-precision.cz/produkty/polni-roboty</a:t>
            </a:r>
            <a:endParaRPr lang="sk-SK" dirty="0"/>
          </a:p>
          <a:p>
            <a:endParaRPr lang="sk-SK" dirty="0"/>
          </a:p>
          <a:p>
            <a:r>
              <a:rPr lang="sk-SK" dirty="0">
                <a:hlinkClick r:id="rId3"/>
              </a:rPr>
              <a:t>https://www.leadingfarmers.cz</a:t>
            </a:r>
            <a:endParaRPr lang="sk-SK" dirty="0"/>
          </a:p>
          <a:p>
            <a:r>
              <a:rPr lang="sk-SK" dirty="0"/>
              <a:t>Hlavnou obchodnou aktivitou </a:t>
            </a:r>
          </a:p>
          <a:p>
            <a:pPr marL="0" indent="0">
              <a:buNone/>
            </a:pPr>
            <a:r>
              <a:rPr lang="sk-SK" dirty="0"/>
              <a:t>   spoločnosti </a:t>
            </a:r>
            <a:r>
              <a:rPr lang="sk-SK" dirty="0" err="1"/>
              <a:t>Leading</a:t>
            </a:r>
            <a:r>
              <a:rPr lang="sk-SK" dirty="0"/>
              <a:t> </a:t>
            </a:r>
            <a:r>
              <a:rPr lang="sk-SK" dirty="0" err="1"/>
              <a:t>Farmers</a:t>
            </a:r>
            <a:r>
              <a:rPr lang="sk-SK" dirty="0"/>
              <a:t> SK, 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dirty="0" err="1"/>
              <a:t>s.r.o</a:t>
            </a:r>
            <a:r>
              <a:rPr lang="sk-SK" dirty="0"/>
              <a:t>. je predaj pokročilých </a:t>
            </a:r>
          </a:p>
          <a:p>
            <a:pPr marL="0" indent="0">
              <a:buNone/>
            </a:pPr>
            <a:r>
              <a:rPr lang="sk-SK" dirty="0"/>
              <a:t>   technológií pre presné </a:t>
            </a:r>
          </a:p>
          <a:p>
            <a:pPr marL="0" indent="0">
              <a:buNone/>
            </a:pPr>
            <a:r>
              <a:rPr lang="sk-SK" dirty="0"/>
              <a:t>   poľnohospodárstvo. </a:t>
            </a:r>
          </a:p>
          <a:p>
            <a:pPr marL="0" indent="0">
              <a:buNone/>
            </a:pPr>
            <a:r>
              <a:rPr lang="sk-SK" dirty="0"/>
              <a:t>   Rázusova 15, Brezno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8A9373-9F18-F49A-FADB-7DF4D1B0B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180397"/>
            <a:ext cx="6858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A99CD-587B-2C06-D81D-DFC3BFC7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8A7E6-4F06-1484-D141-30D27B97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2451"/>
          </a:xfrm>
        </p:spPr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b="1" dirty="0"/>
              <a:t>              Používanie nových materiálov, strojov, ...   				Autonómne poľné roboty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CFE3EB-BE40-344D-1362-59482B228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871538"/>
            <a:ext cx="11110912" cy="5305425"/>
          </a:xfrm>
        </p:spPr>
        <p:txBody>
          <a:bodyPr>
            <a:normAutofit/>
          </a:bodyPr>
          <a:lstStyle/>
          <a:p>
            <a:endParaRPr lang="sk-SK" dirty="0">
              <a:hlinkClick r:id="rId2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BEAAFD8-93B1-B9C3-E34B-FE89AB83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1232452"/>
            <a:ext cx="7262192" cy="55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FAE37-506F-07D8-1C55-637811612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3A5C4-7BB1-441B-3950-BAB324A7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</a:t>
            </a:r>
            <a:r>
              <a:rPr lang="sk-SK" b="1" dirty="0"/>
              <a:t> Používanie nových materiálov, strojov, ...      		</a:t>
            </a:r>
            <a:r>
              <a:rPr lang="sk-SK" dirty="0"/>
              <a:t>Inteligentné poľnohospodárstvo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E3FBB2-DB43-9243-6273-A1069191E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600" dirty="0"/>
              <a:t>Pomáha efektívnejšie spravovať pole, udržiavať zdravú pôdu a monitorovať stáda zvierat. Neprospieva však len ekonomickej efektívnosti. Ešte dôležitejšie sú súvisiace účinky na udržateľnosť, ochranu zdrojov a dobré životné podmienky zvierat.</a:t>
            </a:r>
          </a:p>
          <a:p>
            <a:r>
              <a:rPr lang="sk-SK" sz="3600" dirty="0"/>
              <a:t>Precízne poľnohospodárstvo = poľnohospodárstvo 4.0 využíva zber dát, ktoré následne vyhodnocuje. Dochádza k spresňovaniu aplikácií, úspore prostriedkov a šetrnosti k životnému prostrediu.</a:t>
            </a:r>
          </a:p>
        </p:txBody>
      </p:sp>
    </p:spTree>
    <p:extLst>
      <p:ext uri="{BB962C8B-B14F-4D97-AF65-F5344CB8AC3E}">
        <p14:creationId xmlns:p14="http://schemas.microsoft.com/office/powerpoint/2010/main" val="165019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F0857-F64F-4079-2AB5-62F4E17E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68FD3-12B8-9645-502D-58C2FA9A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</a:t>
            </a:r>
            <a:r>
              <a:rPr lang="sk-SK" b="1" dirty="0"/>
              <a:t> Používanie nových materiálov, strojov, ...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4015C3-8CDB-6C45-792F-2770508BE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Poľnohospodárstvo je jedným z priekopníkov vo vývoji a používaní digitálnych aplikácií – senzory zaznamenávajú údaje o strojoch, zvieratách, rastlinách alebo počasí.</a:t>
            </a:r>
          </a:p>
          <a:p>
            <a:r>
              <a:rPr lang="sk-SK" dirty="0"/>
              <a:t>Špeciálne programy sa využívajú na výpočet nastavení prístroja, zdravotného stavu zvierat, množstvo krmiva a hnojív alebo varujú pred chorobami rastlín.</a:t>
            </a:r>
          </a:p>
        </p:txBody>
      </p:sp>
    </p:spTree>
    <p:extLst>
      <p:ext uri="{BB962C8B-B14F-4D97-AF65-F5344CB8AC3E}">
        <p14:creationId xmlns:p14="http://schemas.microsoft.com/office/powerpoint/2010/main" val="397461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1B028-22C2-6F09-7198-FF4C3DD15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A99B0-B3D5-B22D-F332-83181C38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b="1" dirty="0"/>
              <a:t>Autonómne mobilné roboty v poľnohospodárstve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051C87-FC15-8654-80C2-96B3174C7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sk-SK" sz="4000" dirty="0">
                <a:effectLst/>
              </a:rPr>
              <a:t>Výsadba a sejba – vysádzanie škôlok, sejba plodín (spracovávanie pôdy len do tej miery, do akej je to skutočne potrebné)</a:t>
            </a:r>
          </a:p>
          <a:p>
            <a:pPr>
              <a:buFont typeface="+mj-lt"/>
              <a:buAutoNum type="arabicPeriod"/>
            </a:pPr>
            <a:r>
              <a:rPr lang="sk-SK" sz="4000" dirty="0">
                <a:effectLst/>
              </a:rPr>
              <a:t>Primárne pozorovanie, </a:t>
            </a:r>
            <a:r>
              <a:rPr lang="sk-SK" sz="4000" dirty="0" err="1">
                <a:effectLst/>
              </a:rPr>
              <a:t>drony</a:t>
            </a:r>
            <a:r>
              <a:rPr lang="sk-SK" sz="4000" dirty="0">
                <a:effectLst/>
              </a:rPr>
              <a:t> – monitorovanie a analýza pôdy a plodín</a:t>
            </a:r>
          </a:p>
          <a:p>
            <a:pPr>
              <a:buFont typeface="+mj-lt"/>
              <a:buAutoNum type="arabicPeriod"/>
            </a:pPr>
            <a:r>
              <a:rPr lang="sk-SK" sz="4000" dirty="0">
                <a:effectLst/>
              </a:rPr>
              <a:t>Presná regulácia burín a škodcov – presné hnojenie, odburiňovanie a striekanie plodín</a:t>
            </a:r>
          </a:p>
          <a:p>
            <a:pPr>
              <a:buFont typeface="+mj-lt"/>
              <a:buAutoNum type="arabicPeriod"/>
            </a:pPr>
            <a:r>
              <a:rPr lang="sk-SK" sz="4000" dirty="0">
                <a:effectLst/>
              </a:rPr>
              <a:t>Zber úrody – zber a nakladanie úrody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840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8636E-1ACF-8C54-6D76-A3DD42A5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773A0-C855-7F86-E3A9-C497C06A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/>
          </a:bodyPr>
          <a:lstStyle/>
          <a:p>
            <a:r>
              <a:rPr lang="sk-SK" dirty="0"/>
              <a:t> 	 </a:t>
            </a:r>
            <a:r>
              <a:rPr lang="sk-SK" b="1" dirty="0"/>
              <a:t>N</a:t>
            </a:r>
            <a:r>
              <a:rPr lang="sk-SK" sz="4400" b="1" dirty="0"/>
              <a:t>ová organizácia trhovej pozície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9186DA-FACE-78FD-22BE-8EAABCCC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r>
              <a:rPr lang="sk-SK" sz="3600" dirty="0"/>
              <a:t>Priamy predaj </a:t>
            </a:r>
            <a:r>
              <a:rPr lang="sk-SK" sz="3600" dirty="0" err="1"/>
              <a:t>versus</a:t>
            </a:r>
            <a:r>
              <a:rPr lang="sk-SK" sz="3600" dirty="0"/>
              <a:t> internet</a:t>
            </a:r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endParaRPr lang="sk-SK" sz="3600" dirty="0"/>
          </a:p>
          <a:p>
            <a:endParaRPr lang="sk-SK" sz="3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EA031A-60D3-0F36-14E4-357C3A311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9" y="1901686"/>
            <a:ext cx="3314184" cy="44189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A71140C-BABB-E74A-8E0C-C2BEAFFF0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01" y="1123467"/>
            <a:ext cx="5143500" cy="6858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DBFAA3F-E779-A699-522E-7E3C1E9E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439086"/>
            <a:ext cx="3314185" cy="44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80C52-EFE9-88F6-A5F1-609FE428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43502-B3A7-E297-67BF-D970BDF8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               </a:t>
            </a:r>
            <a:r>
              <a:rPr lang="sk-SK" b="1" dirty="0"/>
              <a:t>Vy</a:t>
            </a:r>
            <a:r>
              <a:rPr lang="sk-SK" sz="4400" b="1" dirty="0"/>
              <a:t>tváranie nových špecifík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8C96A5-CD95-7492-73BE-17E18AB46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1"/>
            <a:ext cx="10515600" cy="5877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err="1"/>
              <a:t>Biodynamické</a:t>
            </a:r>
            <a:r>
              <a:rPr lang="sk-SK" sz="2400" b="1" dirty="0"/>
              <a:t> poľnohospodárstvo – DEMETER</a:t>
            </a:r>
          </a:p>
          <a:p>
            <a:pPr marL="0" indent="0">
              <a:buNone/>
            </a:pPr>
            <a:r>
              <a:rPr lang="sk-SK" sz="2400" dirty="0"/>
              <a:t>Špecifiká v porovnaním s ekologickou poľnohospodárskou výrobou:</a:t>
            </a:r>
          </a:p>
          <a:p>
            <a:pPr>
              <a:buFont typeface="+mj-lt"/>
              <a:buAutoNum type="arabicPeriod"/>
            </a:pPr>
            <a:r>
              <a:rPr lang="sk-SK" sz="2400" dirty="0"/>
              <a:t>používanie mesačného kalendára pre výsev a výsadbu (Výsevný kalendár Márie </a:t>
            </a:r>
            <a:r>
              <a:rPr lang="sk-SK" sz="2400" dirty="0" err="1"/>
              <a:t>Thunovej</a:t>
            </a:r>
            <a:r>
              <a:rPr lang="sk-SK" sz="2400" dirty="0"/>
              <a:t>),</a:t>
            </a:r>
          </a:p>
          <a:p>
            <a:pPr>
              <a:buFont typeface="+mj-lt"/>
              <a:buAutoNum type="arabicPeriod"/>
            </a:pPr>
            <a:r>
              <a:rPr lang="sk-SK" sz="2400" dirty="0"/>
              <a:t>zvyšovanie úrodnosti pôdy použitím špeciálnych preparátov pripravených z liečivých rastlín a živočíšnych orgánov (</a:t>
            </a:r>
            <a:r>
              <a:rPr lang="sk-SK" sz="2400" dirty="0" err="1"/>
              <a:t>biodynamické</a:t>
            </a:r>
            <a:r>
              <a:rPr lang="sk-SK" sz="2400" dirty="0"/>
              <a:t> preparáty)</a:t>
            </a:r>
          </a:p>
          <a:p>
            <a:pPr>
              <a:buFont typeface="+mj-lt"/>
              <a:buAutoNum type="arabicPeriod"/>
            </a:pPr>
            <a:r>
              <a:rPr lang="sk-SK" sz="2400" dirty="0"/>
              <a:t>vnímanie poľnohospodárstva ako súčasti kozmických procesov (vplyv planét, hviezd, mesiaca, slnka...)</a:t>
            </a:r>
          </a:p>
          <a:p>
            <a:pPr>
              <a:buFont typeface="+mj-lt"/>
              <a:buAutoNum type="arabicPeriod"/>
            </a:pPr>
            <a:r>
              <a:rPr lang="sk-SK" sz="2400" dirty="0"/>
              <a:t>produkty z </a:t>
            </a:r>
            <a:r>
              <a:rPr lang="sk-SK" sz="2400" dirty="0" err="1"/>
              <a:t>biodynamického</a:t>
            </a:r>
            <a:r>
              <a:rPr lang="sk-SK" sz="2400" dirty="0"/>
              <a:t> poľnohospodárstva sú označované zn. Demeter (ide nad rámec bio-certifikátu)</a:t>
            </a:r>
          </a:p>
          <a:p>
            <a:pPr>
              <a:buFont typeface="+mj-lt"/>
              <a:buAutoNum type="arabicPeriod"/>
            </a:pPr>
            <a:r>
              <a:rPr lang="sk-SK" sz="2400" dirty="0"/>
              <a:t>sociálna funkcia – farma ako miesto spolužitia ľudí a terapeutickej práce pre postihnutých alebo znevýhodnených ľudí (v ČR </a:t>
            </a:r>
            <a:r>
              <a:rPr lang="sk-SK" sz="2400" dirty="0" err="1"/>
              <a:t>Camphill</a:t>
            </a:r>
            <a:r>
              <a:rPr lang="sk-SK" sz="2400" dirty="0"/>
              <a:t> České </a:t>
            </a:r>
            <a:r>
              <a:rPr lang="sk-SK" sz="2400" dirty="0" err="1"/>
              <a:t>Kopisty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r>
              <a:rPr lang="sk-SK" sz="2400" dirty="0"/>
              <a:t>Dnes touto metódou hospodári viac ako 4000 podnikov vo viac ako 40 krajinách sveta. (www.biospotrebitel.sk)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07702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6B5B3-31E9-AA43-05A8-470D546A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D5074-E328-63C4-32C6-B851B428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</a:t>
            </a:r>
            <a:r>
              <a:rPr lang="sk-SK" b="1" dirty="0"/>
              <a:t>Aktuálne výzvy pre poľnohospodárstvo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D8C347-D000-8CC0-2736-02C0FEEC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>
            <a:noAutofit/>
          </a:bodyPr>
          <a:lstStyle/>
          <a:p>
            <a:r>
              <a:rPr lang="sk-SK" sz="3600" dirty="0"/>
              <a:t>Nedostatok pracovných síl</a:t>
            </a:r>
          </a:p>
          <a:p>
            <a:r>
              <a:rPr lang="sk-SK" sz="3600" dirty="0"/>
              <a:t>Zmeny klímy</a:t>
            </a:r>
          </a:p>
          <a:p>
            <a:endParaRPr lang="sk-SK" sz="3600" dirty="0"/>
          </a:p>
          <a:p>
            <a:endParaRPr lang="sk-SK" sz="3600" dirty="0"/>
          </a:p>
          <a:p>
            <a:endParaRPr lang="sk-SK" sz="3600" dirty="0"/>
          </a:p>
          <a:p>
            <a:pPr marL="0" indent="0">
              <a:buNone/>
            </a:pPr>
            <a:endParaRPr lang="sk-SK" sz="3600" dirty="0"/>
          </a:p>
          <a:p>
            <a:endParaRPr lang="sk-SK" sz="3600" dirty="0"/>
          </a:p>
        </p:txBody>
      </p:sp>
      <p:graphicFrame>
        <p:nvGraphicFramePr>
          <p:cNvPr id="4" name="Objekt 3">
            <a:hlinkClick r:id="" action="ppaction://ole?verb=0"/>
            <a:extLst>
              <a:ext uri="{FF2B5EF4-FFF2-40B4-BE49-F238E27FC236}">
                <a16:creationId xmlns:a16="http://schemas.microsoft.com/office/drawing/2014/main" id="{01CE117F-CC3F-C2CC-48BF-FFBC1403F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14580"/>
              </p:ext>
            </p:extLst>
          </p:nvPr>
        </p:nvGraphicFramePr>
        <p:xfrm>
          <a:off x="1404317" y="2952267"/>
          <a:ext cx="5207644" cy="390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1981" imgH="3429123" progId="PowerPoint.Show.12">
                  <p:embed/>
                </p:oleObj>
              </mc:Choice>
              <mc:Fallback>
                <p:oleObj name="Presentation" r:id="rId2" imgW="4571981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4317" y="2952267"/>
                        <a:ext cx="5207644" cy="390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ok 6">
            <a:extLst>
              <a:ext uri="{FF2B5EF4-FFF2-40B4-BE49-F238E27FC236}">
                <a16:creationId xmlns:a16="http://schemas.microsoft.com/office/drawing/2014/main" id="{4EDCD1BF-D370-1CA8-67EF-D5F59F6F4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34" y="1361661"/>
            <a:ext cx="4122254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CA0D7-8835-C180-1F40-100631560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8FB24-AC8A-C65F-E902-991E0A86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               </a:t>
            </a:r>
            <a:r>
              <a:rPr lang="sk-SK" b="1" dirty="0"/>
              <a:t>Inovácia podľa WIKIPÉDIE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298617-A1A0-AFEE-882C-CE6A08D3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r>
              <a:rPr lang="sk-SK" sz="2400" dirty="0"/>
              <a:t>Termín inovácia ako špecifický termín zaviedol rakúsky a americký </a:t>
            </a:r>
            <a:r>
              <a:rPr lang="sk-SK" sz="2400" dirty="0">
                <a:hlinkClick r:id="rId2" tooltip="Ekonóm"/>
              </a:rPr>
              <a:t>ekonóm</a:t>
            </a:r>
            <a:r>
              <a:rPr lang="sk-SK" sz="2400" dirty="0"/>
              <a:t> </a:t>
            </a:r>
            <a:r>
              <a:rPr lang="sk-SK" sz="2400" dirty="0" err="1">
                <a:hlinkClick r:id="rId3" tooltip="Joseph Alois Schumpeter"/>
              </a:rPr>
              <a:t>Joseph</a:t>
            </a:r>
            <a:r>
              <a:rPr lang="sk-SK" sz="2400" dirty="0">
                <a:hlinkClick r:id="rId3" tooltip="Joseph Alois Schumpeter"/>
              </a:rPr>
              <a:t> </a:t>
            </a:r>
            <a:r>
              <a:rPr lang="sk-SK" sz="2400" dirty="0" err="1">
                <a:hlinkClick r:id="rId3" tooltip="Joseph Alois Schumpeter"/>
              </a:rPr>
              <a:t>Alois</a:t>
            </a:r>
            <a:r>
              <a:rPr lang="sk-SK" sz="2400" dirty="0">
                <a:hlinkClick r:id="rId3" tooltip="Joseph Alois Schumpeter"/>
              </a:rPr>
              <a:t> </a:t>
            </a:r>
            <a:r>
              <a:rPr lang="sk-SK" sz="2400" dirty="0" err="1">
                <a:hlinkClick r:id="rId3" tooltip="Joseph Alois Schumpeter"/>
              </a:rPr>
              <a:t>Schumpeter</a:t>
            </a:r>
            <a:r>
              <a:rPr lang="sk-SK" sz="2400" dirty="0"/>
              <a:t> vo svojej práci </a:t>
            </a:r>
            <a:r>
              <a:rPr lang="sk-SK" sz="2400" i="1" dirty="0" err="1"/>
              <a:t>Theorie</a:t>
            </a:r>
            <a:r>
              <a:rPr lang="sk-SK" sz="2400" i="1" dirty="0"/>
              <a:t> der </a:t>
            </a:r>
            <a:r>
              <a:rPr lang="sk-SK" sz="2400" i="1" dirty="0" err="1"/>
              <a:t>wirtschaftlichen</a:t>
            </a:r>
            <a:r>
              <a:rPr lang="sk-SK" sz="2400" i="1" dirty="0"/>
              <a:t> </a:t>
            </a:r>
            <a:r>
              <a:rPr lang="sk-SK" sz="2400" i="1" dirty="0" err="1"/>
              <a:t>Entwicklung</a:t>
            </a:r>
            <a:r>
              <a:rPr lang="sk-SK" sz="2400" dirty="0"/>
              <a:t> (Teória hospodárskeho vývoja) z roku </a:t>
            </a:r>
            <a:r>
              <a:rPr lang="sk-SK" sz="2400" dirty="0">
                <a:hlinkClick r:id="rId4" tooltip="1911"/>
              </a:rPr>
              <a:t>1911</a:t>
            </a:r>
            <a:r>
              <a:rPr lang="sk-SK" sz="2400" dirty="0"/>
              <a:t>. Inováciu definoval ako presadenie (teda nie len vynájdenie) novej kombinácie výrobných faktorov (podnikateľmi), pričom neskôr v texte ako inováciu označuje priamo túto novú kombináciu. Inovácia je podľa jeho hypotézy to, čo spôsobuje rast hospodárstva; v čase absencie inovácií sa hospodárstvo pohybuje v stereotypnom kruhu. </a:t>
            </a:r>
          </a:p>
          <a:p>
            <a:r>
              <a:rPr lang="sk-SK" sz="2400" dirty="0"/>
              <a:t>Rozlišoval 5 alternatív nových kombinácií výrobných faktorov: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zavedenie nových </a:t>
            </a:r>
            <a:r>
              <a:rPr lang="sk-SK" sz="2400" dirty="0">
                <a:hlinkClick r:id="rId5" tooltip="Produkt"/>
              </a:rPr>
              <a:t>produktov</a:t>
            </a:r>
            <a:r>
              <a:rPr lang="sk-SK" sz="2400" dirty="0"/>
              <a:t>, resp. pôvodných produktov s novými vlastnosťami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zavedenie nových metód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používanie nových </a:t>
            </a:r>
            <a:r>
              <a:rPr lang="sk-SK" sz="2400" dirty="0">
                <a:hlinkClick r:id="rId6" tooltip="Materiál"/>
              </a:rPr>
              <a:t>materiálov</a:t>
            </a:r>
            <a:r>
              <a:rPr lang="sk-SK" sz="2400" dirty="0"/>
              <a:t>, strojov,...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nová organizácia trhovej pozície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vytváranie nových špecifík</a:t>
            </a: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78560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A7428-5AC9-DB59-7D7B-139E7D35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F0E28-5007-5C41-476D-C2373BFE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	Budúcnosť slovenského vidieka 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66A29FE4-2A57-69D8-33AD-D2E4B4F2BA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3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E2609-110C-8CD2-24B0-1F79AE00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CBFC2-062A-36A7-E4E2-B348ACF7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4A49AB-B00E-B911-6C67-BD08DA81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1"/>
            <a:ext cx="10515600" cy="5877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>
                <a:solidFill>
                  <a:schemeClr val="tx1"/>
                </a:solidFill>
              </a:rPr>
              <a:t>Ďakujem za pozornosť</a:t>
            </a:r>
          </a:p>
          <a:p>
            <a:pPr marL="0" indent="0">
              <a:buNone/>
            </a:pPr>
            <a:endParaRPr lang="sk-SK" sz="3600" b="1" dirty="0"/>
          </a:p>
          <a:p>
            <a:pPr marL="0" indent="0">
              <a:buNone/>
            </a:pPr>
            <a:endParaRPr lang="sk-SK" sz="3600" b="1" dirty="0"/>
          </a:p>
          <a:p>
            <a:pPr marL="0" indent="0">
              <a:buNone/>
            </a:pPr>
            <a:endParaRPr lang="sk-SK" sz="3600" b="1" dirty="0"/>
          </a:p>
          <a:p>
            <a:pPr marL="0" indent="0">
              <a:buNone/>
            </a:pPr>
            <a:endParaRPr lang="sk-SK" sz="3600" b="1" dirty="0"/>
          </a:p>
          <a:p>
            <a:pPr marL="0" indent="0">
              <a:buNone/>
            </a:pPr>
            <a:r>
              <a:rPr lang="sk-SK" sz="3600" dirty="0"/>
              <a:t>Zuzana Homolová </a:t>
            </a:r>
          </a:p>
          <a:p>
            <a:pPr marL="0" indent="0">
              <a:buNone/>
            </a:pPr>
            <a:r>
              <a:rPr lang="sk-SK" sz="3600" dirty="0" err="1"/>
              <a:t>Ekotrend</a:t>
            </a:r>
            <a:r>
              <a:rPr lang="sk-SK" sz="3600" dirty="0"/>
              <a:t> Slovakia – zväz ekologického poľnohospodárstva</a:t>
            </a:r>
          </a:p>
          <a:p>
            <a:pPr marL="0" indent="0">
              <a:buNone/>
            </a:pPr>
            <a:r>
              <a:rPr lang="sk-SK" sz="3600" dirty="0">
                <a:hlinkClick r:id="rId2"/>
              </a:rPr>
              <a:t>www.ecotrend.sk</a:t>
            </a:r>
            <a:r>
              <a:rPr lang="sk-SK" sz="3600" dirty="0"/>
              <a:t>     ecotrend@ecotrend.sk</a:t>
            </a:r>
          </a:p>
          <a:p>
            <a:pPr marL="0" indent="0">
              <a:buNone/>
            </a:pPr>
            <a:endParaRPr lang="sk-SK" sz="3600" b="1" dirty="0"/>
          </a:p>
          <a:p>
            <a:pPr marL="0" indent="0">
              <a:buNone/>
            </a:pPr>
            <a:endParaRPr lang="sk-SK"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36C6393-BA5E-2D6B-DAA3-6C792D4C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82217"/>
            <a:ext cx="5711688" cy="42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EC392-5BD5-A8BE-D5D2-C0A0E486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3A974-EB81-83D1-6182-39BFCA28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CBDFD7-831F-4376-13AA-DFAD841A9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</a:t>
            </a:r>
          </a:p>
          <a:p>
            <a:pPr marL="0" indent="0">
              <a:buNone/>
            </a:pPr>
            <a:r>
              <a:rPr lang="sk-SK" sz="3200" dirty="0"/>
              <a:t>Za </a:t>
            </a:r>
            <a:r>
              <a:rPr lang="sk-SK" sz="3200" u="sng" dirty="0"/>
              <a:t>základnú látku </a:t>
            </a:r>
            <a:r>
              <a:rPr lang="sk-SK" sz="3200" dirty="0"/>
              <a:t>sa považuje účinná látka, ktorá spĺňa kritériá pre „potraviny“ podľa článku 2 nariadenia (ES) č. 178/2002.</a:t>
            </a:r>
          </a:p>
          <a:p>
            <a:pPr marL="0" indent="0">
              <a:buNone/>
            </a:pPr>
            <a:r>
              <a:rPr lang="sk-SK" sz="3200" u="sng" dirty="0"/>
              <a:t>Základné látky </a:t>
            </a:r>
            <a:r>
              <a:rPr lang="sk-SK" sz="3200" dirty="0"/>
              <a:t>nie sú priamo pripravené prípravky, ale sú to schválené a vedecky overené receptúry a návody, ktoré poukazujú ako je možné pri ochrane rastlín použiť niektoré hotové potraviny, rôzne potravinárske prísady a tiež rastliny.</a:t>
            </a:r>
          </a:p>
          <a:p>
            <a:pPr marL="0" indent="0">
              <a:buNone/>
            </a:pPr>
            <a:r>
              <a:rPr lang="sk-SK" sz="3200" dirty="0"/>
              <a:t>Mnohé z týchto látok majú pesticídne účinky alebo schopnosť zvyšovať obranyschopnosť rastlín voči škodlivým činiteľom.</a:t>
            </a:r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64132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5FDEB-AA30-1540-4584-EA1E5B4C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CD868-1404-667D-6D9D-DB68FCC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F4CB62-BCC7-E017-1F51-A70794B79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</a:t>
            </a:r>
          </a:p>
          <a:p>
            <a:pPr marL="0" indent="0">
              <a:buNone/>
            </a:pPr>
            <a:r>
              <a:rPr lang="sk-SK" dirty="0"/>
              <a:t>V súlade s článkom 23 nariadenia Európskeho parlamentu a Rady (ES)</a:t>
            </a:r>
          </a:p>
          <a:p>
            <a:pPr marL="0" indent="0">
              <a:buNone/>
            </a:pPr>
            <a:r>
              <a:rPr lang="sk-SK" dirty="0"/>
              <a:t>č. 1107/2009 základná látka musí spĺňať nasledujúce požiadavky:</a:t>
            </a:r>
          </a:p>
          <a:p>
            <a:pPr marL="0" indent="0">
              <a:buNone/>
            </a:pPr>
            <a:r>
              <a:rPr lang="sk-SK" dirty="0"/>
              <a:t>➢nie je problémová látka,</a:t>
            </a:r>
          </a:p>
          <a:p>
            <a:pPr marL="0" indent="0">
              <a:buNone/>
            </a:pPr>
            <a:r>
              <a:rPr lang="sk-SK" dirty="0"/>
              <a:t>➢nemá prirodzenú schopnosť narušiť endokrinný systém a nemá</a:t>
            </a:r>
          </a:p>
          <a:p>
            <a:pPr marL="0" indent="0">
              <a:buNone/>
            </a:pPr>
            <a:r>
              <a:rPr lang="sk-SK" dirty="0" err="1"/>
              <a:t>neurotoxické</a:t>
            </a:r>
            <a:r>
              <a:rPr lang="sk-SK" dirty="0"/>
              <a:t> alebo </a:t>
            </a:r>
            <a:r>
              <a:rPr lang="sk-SK" dirty="0" err="1"/>
              <a:t>imunotoxické</a:t>
            </a:r>
            <a:r>
              <a:rPr lang="sk-SK" dirty="0"/>
              <a:t> účinky,</a:t>
            </a:r>
          </a:p>
          <a:p>
            <a:pPr marL="0" indent="0">
              <a:buNone/>
            </a:pPr>
            <a:r>
              <a:rPr lang="sk-SK" dirty="0"/>
              <a:t>➢prevažne sa nepoužíva na účely ochrany rastlín, ale napriek tomu je</a:t>
            </a:r>
          </a:p>
          <a:p>
            <a:pPr marL="0" indent="0">
              <a:buNone/>
            </a:pPr>
            <a:r>
              <a:rPr lang="sk-SK" dirty="0"/>
              <a:t>užitočná pri ochrane rastlín, buď priamo, alebo v prípravku, ktorý sa</a:t>
            </a:r>
          </a:p>
          <a:p>
            <a:pPr marL="0" indent="0">
              <a:buNone/>
            </a:pPr>
            <a:r>
              <a:rPr lang="sk-SK" dirty="0"/>
              <a:t>skladá z tejto látky a jednoduchého rozpúšťadla,</a:t>
            </a:r>
          </a:p>
          <a:p>
            <a:pPr marL="0" indent="0">
              <a:buNone/>
            </a:pPr>
            <a:r>
              <a:rPr lang="sk-SK" dirty="0"/>
              <a:t>➢neuvádza sa na trh ako prípravok na ochranu rastlín.</a:t>
            </a:r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3930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18400E-DC1D-40EE-D3F0-A181A64E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11E6-FD5B-2AC8-D609-1663CC9F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7CF92A-E565-4A74-CCA2-E987B903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</a:t>
            </a:r>
          </a:p>
          <a:p>
            <a:pPr marL="0" indent="0">
              <a:buNone/>
            </a:pPr>
            <a:r>
              <a:rPr lang="sk-SK" dirty="0"/>
              <a:t>- prehľad schválených i neschválených základných látok je k dispozícii</a:t>
            </a:r>
          </a:p>
          <a:p>
            <a:pPr marL="0" indent="0">
              <a:buNone/>
            </a:pPr>
            <a:r>
              <a:rPr lang="sk-SK" dirty="0"/>
              <a:t>v databáze Komisie EÚ (EU </a:t>
            </a:r>
            <a:r>
              <a:rPr lang="sk-SK" dirty="0" err="1"/>
              <a:t>Pesticides</a:t>
            </a:r>
            <a:r>
              <a:rPr lang="sk-SK" dirty="0"/>
              <a:t> </a:t>
            </a:r>
            <a:r>
              <a:rPr lang="sk-SK" dirty="0" err="1"/>
              <a:t>database</a:t>
            </a:r>
            <a:r>
              <a:rPr lang="sk-SK" dirty="0"/>
              <a:t>)-</a:t>
            </a:r>
          </a:p>
          <a:p>
            <a:pPr marL="0" indent="0">
              <a:buNone/>
            </a:pPr>
            <a:r>
              <a:rPr lang="sk-SK" dirty="0"/>
              <a:t>https://ec.europa.eu/food/plant/pesticides/eu-pesticides-</a:t>
            </a:r>
          </a:p>
          <a:p>
            <a:pPr marL="0" indent="0">
              <a:buNone/>
            </a:pPr>
            <a:r>
              <a:rPr lang="sk-SK" dirty="0" err="1"/>
              <a:t>database</a:t>
            </a:r>
            <a:r>
              <a:rPr lang="sk-SK" dirty="0"/>
              <a:t>/</a:t>
            </a:r>
            <a:r>
              <a:rPr lang="sk-SK" dirty="0" err="1"/>
              <a:t>start</a:t>
            </a:r>
            <a:r>
              <a:rPr lang="sk-SK" dirty="0"/>
              <a:t>/</a:t>
            </a:r>
            <a:r>
              <a:rPr lang="sk-SK" dirty="0" err="1"/>
              <a:t>screen</a:t>
            </a:r>
            <a:r>
              <a:rPr lang="sk-SK" dirty="0"/>
              <a:t>/</a:t>
            </a:r>
            <a:r>
              <a:rPr lang="sk-SK" dirty="0" err="1"/>
              <a:t>active-substances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prvé základné látky boli schválené v roku 2014</a:t>
            </a:r>
          </a:p>
          <a:p>
            <a:pPr marL="0" indent="0">
              <a:buNone/>
            </a:pPr>
            <a:r>
              <a:rPr lang="sk-SK" dirty="0"/>
              <a:t>Stály výbor pre rastliny, zvieratá, potraviny a krmivá a Stály výbor</a:t>
            </a:r>
          </a:p>
          <a:p>
            <a:pPr marL="0" indent="0">
              <a:buNone/>
            </a:pPr>
            <a:r>
              <a:rPr lang="sk-SK" dirty="0"/>
              <a:t>pre potravinový reťazec a zdravie zvierat v súlade s nariadením (ES)</a:t>
            </a:r>
          </a:p>
          <a:p>
            <a:pPr marL="0" indent="0">
              <a:buNone/>
            </a:pPr>
            <a:r>
              <a:rPr lang="sk-SK" dirty="0"/>
              <a:t>č. 1107/2009 vo forme záverečných revíznych správ postupne</a:t>
            </a:r>
          </a:p>
          <a:p>
            <a:pPr marL="0" indent="0">
              <a:buNone/>
            </a:pPr>
            <a:r>
              <a:rPr lang="sk-SK" dirty="0"/>
              <a:t>schválili 27 základných látok.</a:t>
            </a:r>
          </a:p>
        </p:txBody>
      </p:sp>
    </p:spTree>
    <p:extLst>
      <p:ext uri="{BB962C8B-B14F-4D97-AF65-F5344CB8AC3E}">
        <p14:creationId xmlns:p14="http://schemas.microsoft.com/office/powerpoint/2010/main" val="32717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CE42E-AB26-B2BE-10C7-3EF7FB22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9C2D4-E7D3-BE09-5673-50854632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0F225-1839-E684-EBCA-18E1C190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</a:t>
            </a:r>
          </a:p>
          <a:p>
            <a:pPr>
              <a:buFontTx/>
              <a:buChar char="-"/>
            </a:pPr>
            <a:r>
              <a:rPr lang="sk-SK" dirty="0"/>
              <a:t>pre poľné plodiny / 12</a:t>
            </a:r>
          </a:p>
          <a:p>
            <a:pPr>
              <a:buFontTx/>
              <a:buChar char="-"/>
            </a:pPr>
            <a:r>
              <a:rPr lang="sk-SK" dirty="0"/>
              <a:t>pre zeleninu / 19</a:t>
            </a:r>
          </a:p>
          <a:p>
            <a:pPr>
              <a:buFontTx/>
              <a:buChar char="-"/>
            </a:pPr>
            <a:r>
              <a:rPr lang="sk-SK" dirty="0"/>
              <a:t>pre ovocie / 14</a:t>
            </a:r>
          </a:p>
          <a:p>
            <a:pPr>
              <a:buFontTx/>
              <a:buChar char="-"/>
            </a:pPr>
            <a:r>
              <a:rPr lang="sk-SK" dirty="0"/>
              <a:t>pre hrozno / 16</a:t>
            </a:r>
          </a:p>
          <a:p>
            <a:pPr marL="0" indent="0">
              <a:buNone/>
            </a:pPr>
            <a:r>
              <a:rPr lang="sk-SK" dirty="0"/>
              <a:t>Patria sem napríklad : ocot, srvátka, slnečnicový olej, žihľava, pivo, cibuľový olej, kravské mlieko, </a:t>
            </a:r>
            <a:r>
              <a:rPr lang="sk-SK" dirty="0" err="1"/>
              <a:t>exktrakt</a:t>
            </a:r>
            <a:r>
              <a:rPr lang="sk-SK" dirty="0"/>
              <a:t> z cibule, sacharóza, hydroxid vápenatý, lecitíny, kôra z vŕby, fruktóza, peroxid vodíka, chlorid sodný, ílovité drvené uhlie, prášok z horčičných semien, mastenec, spracovaný extrakt z jarnej cibuľky, ...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https://www.nppc.sk/vurv-vua-michalovce/zakladne-latky-pri-ochrane-rastlin-vua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163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B8C02-266F-8225-817E-31DBF04D9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29A03-5EA9-15E3-355A-728B4A69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DA0019-61A6-A295-265B-274AF824B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</a:t>
            </a:r>
          </a:p>
          <a:p>
            <a:pPr marL="0" indent="0">
              <a:buNone/>
            </a:pPr>
            <a:r>
              <a:rPr lang="sk-SK" dirty="0"/>
              <a:t>Pri každej základnej látke je uvedený:</a:t>
            </a:r>
          </a:p>
          <a:p>
            <a:pPr marL="0" indent="0">
              <a:buNone/>
            </a:pPr>
            <a:r>
              <a:rPr lang="sk-SK" dirty="0"/>
              <a:t>➢právny základ – legislatívne pozadie, uvedené čísla vykonávacieho</a:t>
            </a:r>
          </a:p>
          <a:p>
            <a:pPr marL="0" indent="0">
              <a:buNone/>
            </a:pPr>
            <a:r>
              <a:rPr lang="sk-SK" dirty="0"/>
              <a:t>nariadenia a revíznych správ spolu s dátumom schválenia,</a:t>
            </a:r>
          </a:p>
          <a:p>
            <a:pPr marL="0" indent="0">
              <a:buNone/>
            </a:pPr>
            <a:r>
              <a:rPr lang="sk-SK" dirty="0"/>
              <a:t>➢dôležité poznámky – špecifické podmienky použitia jednotlivých</a:t>
            </a:r>
          </a:p>
          <a:p>
            <a:pPr marL="0" indent="0">
              <a:buNone/>
            </a:pPr>
            <a:r>
              <a:rPr lang="sk-SK" dirty="0"/>
              <a:t>základných látok,</a:t>
            </a:r>
          </a:p>
          <a:p>
            <a:pPr marL="0" indent="0">
              <a:buNone/>
            </a:pPr>
            <a:r>
              <a:rPr lang="sk-SK" dirty="0"/>
              <a:t>➢súvisiace dokumenty – identita a biologické vlastnosti každej látky,</a:t>
            </a:r>
          </a:p>
          <a:p>
            <a:pPr marL="0" indent="0">
              <a:buNone/>
            </a:pPr>
            <a:r>
              <a:rPr lang="sk-SK" dirty="0"/>
              <a:t>➢odporúčané použitie pre rôzne druhy rastlín</a:t>
            </a:r>
          </a:p>
          <a:p>
            <a:pPr marL="0" indent="0">
              <a:buNone/>
            </a:pPr>
            <a:r>
              <a:rPr lang="sk-SK" dirty="0"/>
              <a:t>➢ďalšie dokumenty – Revízne správy a vykonávacie nariadenia</a:t>
            </a:r>
          </a:p>
        </p:txBody>
      </p:sp>
    </p:spTree>
    <p:extLst>
      <p:ext uri="{BB962C8B-B14F-4D97-AF65-F5344CB8AC3E}">
        <p14:creationId xmlns:p14="http://schemas.microsoft.com/office/powerpoint/2010/main" val="41704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6D3361-A5C3-9D36-DFBF-DC24317E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3E5BA-11A2-5B7B-90A3-4F3F0671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B4C7E3-C120-D0CE-7249-49036AB28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 – </a:t>
            </a:r>
            <a:r>
              <a:rPr lang="sk-SK" sz="3600" dirty="0"/>
              <a:t>odborné príručky</a:t>
            </a:r>
          </a:p>
          <a:p>
            <a:pPr marL="0" indent="0">
              <a:buNone/>
            </a:pPr>
            <a:r>
              <a:rPr lang="sk-SK" sz="2400" b="1" dirty="0"/>
              <a:t>sú v tabuľkách delené na základe ich účinnosti:</a:t>
            </a:r>
          </a:p>
          <a:p>
            <a:pPr marL="0" indent="0">
              <a:buNone/>
            </a:pPr>
            <a:r>
              <a:rPr lang="sk-SK" sz="2400" b="1" dirty="0"/>
              <a:t>2.1 Biologicky aktívne látky – </a:t>
            </a:r>
            <a:r>
              <a:rPr lang="sk-SK" sz="2400" b="1" dirty="0" err="1"/>
              <a:t>elicitory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2.2 Dezinfekčné prostriedky</a:t>
            </a:r>
          </a:p>
          <a:p>
            <a:pPr marL="0" indent="0">
              <a:buNone/>
            </a:pPr>
            <a:r>
              <a:rPr lang="sk-SK" sz="2400" b="1" dirty="0"/>
              <a:t>2.3 Lapače, návnady</a:t>
            </a:r>
          </a:p>
          <a:p>
            <a:pPr marL="0" indent="0">
              <a:buNone/>
            </a:pPr>
            <a:r>
              <a:rPr lang="sk-SK" sz="2400" b="1" dirty="0"/>
              <a:t>2.4 Morenie osiva a sadiva</a:t>
            </a:r>
          </a:p>
          <a:p>
            <a:pPr marL="0" indent="0">
              <a:buNone/>
            </a:pPr>
            <a:r>
              <a:rPr lang="sk-SK" sz="2400" b="1" dirty="0"/>
              <a:t>2.5 Regulácia chorôb</a:t>
            </a:r>
          </a:p>
          <a:p>
            <a:pPr marL="0" indent="0">
              <a:buNone/>
            </a:pPr>
            <a:r>
              <a:rPr lang="sk-SK" sz="2400" b="1" dirty="0"/>
              <a:t>2.6 Regulácia škodcov</a:t>
            </a:r>
          </a:p>
          <a:p>
            <a:pPr marL="0" indent="0">
              <a:buNone/>
            </a:pPr>
            <a:r>
              <a:rPr lang="sk-SK" sz="2400" b="1" dirty="0"/>
              <a:t>2.7 Repelenty</a:t>
            </a:r>
          </a:p>
          <a:p>
            <a:pPr marL="0" indent="0">
              <a:buNone/>
            </a:pPr>
            <a:r>
              <a:rPr lang="sk-SK" sz="2400" b="1" dirty="0"/>
              <a:t>➢ v 3. kapitole – popisy základných látok, príp. postupy prípravy výluhov,</a:t>
            </a:r>
          </a:p>
          <a:p>
            <a:pPr marL="0" indent="0">
              <a:buNone/>
            </a:pPr>
            <a:r>
              <a:rPr lang="sk-SK" sz="2400" b="1" dirty="0"/>
              <a:t>príslušné tabuľky s použitím základných látok pre jednotlivé skupiny zeleniny.</a:t>
            </a:r>
          </a:p>
        </p:txBody>
      </p:sp>
    </p:spTree>
    <p:extLst>
      <p:ext uri="{BB962C8B-B14F-4D97-AF65-F5344CB8AC3E}">
        <p14:creationId xmlns:p14="http://schemas.microsoft.com/office/powerpoint/2010/main" val="320572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1074A-B638-9F60-234B-50511D37D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8143F-2CBA-8E5F-24F1-EEEBB86D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sk-SK" dirty="0"/>
              <a:t> 	</a:t>
            </a:r>
            <a:r>
              <a:rPr lang="sk-SK" b="1" dirty="0"/>
              <a:t>              Z</a:t>
            </a:r>
            <a:r>
              <a:rPr lang="sk-SK" sz="4400" b="1" dirty="0"/>
              <a:t>avedenie nových </a:t>
            </a:r>
            <a:r>
              <a:rPr lang="sk-SK" sz="4400" b="1" dirty="0">
                <a:hlinkClick r:id="rId2" tooltip="Produkt"/>
              </a:rPr>
              <a:t>produktov</a:t>
            </a:r>
            <a:r>
              <a:rPr lang="sk-SK" sz="4400" b="1" dirty="0"/>
              <a:t>, resp.  	pôvodných produktov s novými vlastnosťami</a:t>
            </a:r>
            <a:br>
              <a:rPr lang="sk-SK" sz="4400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04D5EB-0C77-CCDB-50E0-93BD17507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16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Základné látky – </a:t>
            </a:r>
            <a:r>
              <a:rPr lang="sk-SK" sz="3600" dirty="0"/>
              <a:t>aplikácia</a:t>
            </a:r>
          </a:p>
          <a:p>
            <a:pPr marL="0" indent="0">
              <a:buNone/>
            </a:pPr>
            <a:r>
              <a:rPr lang="sk-SK" sz="3600" dirty="0"/>
              <a:t>- </a:t>
            </a:r>
            <a:r>
              <a:rPr lang="sk-SK" sz="3200" dirty="0"/>
              <a:t>z rastlinných základných látok si musíme vopred pripraviť výluhy (odvary, extrakty, </a:t>
            </a:r>
            <a:r>
              <a:rPr lang="sk-SK" sz="3200" dirty="0" err="1"/>
              <a:t>maceráty</a:t>
            </a:r>
            <a:r>
              <a:rPr lang="sk-SK" sz="3200" dirty="0"/>
              <a:t>), ktoré sa</a:t>
            </a:r>
          </a:p>
          <a:p>
            <a:pPr marL="0" indent="0">
              <a:buNone/>
            </a:pPr>
            <a:r>
              <a:rPr lang="sk-SK" sz="3200" dirty="0"/>
              <a:t>následne aplikujú postrekom,</a:t>
            </a:r>
          </a:p>
          <a:p>
            <a:pPr marL="0" indent="0">
              <a:buNone/>
            </a:pPr>
            <a:r>
              <a:rPr lang="sk-SK" sz="3200" dirty="0"/>
              <a:t>- pri použití potravinárskych prísad nemusíme vyrábať extrakty, aplikujeme ich rovnakým spôsobom ako synteticky vyrobené pesticídne prípravky,</a:t>
            </a:r>
          </a:p>
          <a:p>
            <a:pPr marL="0" indent="0">
              <a:buNone/>
            </a:pPr>
            <a:r>
              <a:rPr lang="sk-SK" sz="3200" dirty="0"/>
              <a:t>- vysušená nadzemná časť prasličky roľnej a tiež pŕhľavy môžu byť zložkou </a:t>
            </a:r>
            <a:r>
              <a:rPr lang="sk-SK" sz="3200" dirty="0" err="1"/>
              <a:t>mulču</a:t>
            </a:r>
            <a:r>
              <a:rPr lang="sk-SK" sz="3200" dirty="0"/>
              <a:t>, ktorý sa umiestňuje okolo rastlín (zároveň zabráni odparovaniu vlahy, zamrznutiu koreňov a rastu burín).</a:t>
            </a:r>
          </a:p>
          <a:p>
            <a:pPr marL="0" indent="0">
              <a:buNone/>
            </a:pP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542251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1405</Words>
  <Application>Microsoft Office PowerPoint</Application>
  <PresentationFormat>Širokouhlá</PresentationFormat>
  <Paragraphs>142</Paragraphs>
  <Slides>21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Motív Office</vt:lpstr>
      <vt:lpstr>Prezentácia Microsoft PowerPointu</vt:lpstr>
      <vt:lpstr>    Ekologické poľnohospodárstvo pre aktívnych poľnohospodárov – čo bolo včera, čo je dnes a inovácie, ktoré prinesie zajtrajšok  Inovácie v ekológii – perspektívy pre slovenský vidiek </vt:lpstr>
      <vt:lpstr>                 Inovácia podľa WIKIPÉDIE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             Zavedenie nových produktov, resp.   pôvodných produktov s novými vlastnosťami </vt:lpstr>
      <vt:lpstr>   Zavedenie nových výrobných metód</vt:lpstr>
      <vt:lpstr>               Používanie nových materiálov, strojov, ...       Autonómne poľné roboty </vt:lpstr>
      <vt:lpstr>               Používanie nových materiálov, strojov, ...       Autonómne poľné roboty </vt:lpstr>
      <vt:lpstr>   Používanie nových materiálov, strojov, ...        Inteligentné poľnohospodárstvo</vt:lpstr>
      <vt:lpstr>   Používanie nových materiálov, strojov, ... </vt:lpstr>
      <vt:lpstr> Autonómne mobilné roboty v poľnohospodárstve </vt:lpstr>
      <vt:lpstr>   Nová organizácia trhovej pozície</vt:lpstr>
      <vt:lpstr>                 Vytváranie nových špecifík </vt:lpstr>
      <vt:lpstr>  Aktuálne výzvy pre poľnohospodárstvo</vt:lpstr>
      <vt:lpstr>   Budúcnosť slovenského vidieka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</dc:creator>
  <cp:lastModifiedBy>zuzana</cp:lastModifiedBy>
  <cp:revision>27</cp:revision>
  <dcterms:created xsi:type="dcterms:W3CDTF">2025-02-17T20:03:20Z</dcterms:created>
  <dcterms:modified xsi:type="dcterms:W3CDTF">2025-02-19T18:46:59Z</dcterms:modified>
</cp:coreProperties>
</file>