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2" r:id="rId4"/>
    <p:sldId id="283" r:id="rId5"/>
    <p:sldId id="281" r:id="rId6"/>
    <p:sldId id="257" r:id="rId7"/>
    <p:sldId id="267" r:id="rId8"/>
    <p:sldId id="258" r:id="rId9"/>
    <p:sldId id="259" r:id="rId10"/>
    <p:sldId id="261" r:id="rId11"/>
    <p:sldId id="262" r:id="rId12"/>
    <p:sldId id="263" r:id="rId13"/>
    <p:sldId id="264" r:id="rId14"/>
    <p:sldId id="271" r:id="rId15"/>
    <p:sldId id="268" r:id="rId16"/>
    <p:sldId id="272" r:id="rId17"/>
    <p:sldId id="273" r:id="rId18"/>
    <p:sldId id="274" r:id="rId19"/>
    <p:sldId id="265" r:id="rId20"/>
    <p:sldId id="266" r:id="rId21"/>
    <p:sldId id="276" r:id="rId22"/>
    <p:sldId id="270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B7514-DA08-2E01-72D7-8820AED1E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9D0017-C5E2-2FB2-7AA3-846E0AC5B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2EC63A-722F-5483-AB0B-9D1EACA7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6732-85D1-494D-86A4-8E8A69160DB6}" type="datetimeFigureOut">
              <a:rPr lang="sk-SK" smtClean="0"/>
              <a:t>20. 2. 2025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2D9FD8-02DB-18E4-A015-2E627E71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67F5ED4-0FCF-5DDF-B32E-B315DA42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DA8-FD03-414B-A286-00CB17AC4D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569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72A88-D787-4B40-DBEB-4A88A0BC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31DEC7F-47AB-42AF-527F-BBC26E41B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C87470-358F-AE85-EB37-DCF07399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6732-85D1-494D-86A4-8E8A69160DB6}" type="datetimeFigureOut">
              <a:rPr lang="sk-SK" smtClean="0"/>
              <a:t>20. 2. 2025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944E105-930F-2624-4476-413752C7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FC365BA-E512-A108-0C46-3DD60686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DA8-FD03-414B-A286-00CB17AC4D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000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0B5887C-C456-1799-F180-104FB9AAB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A0CD284-7D51-2B70-DC0D-E284CC6A7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DB7C274-703C-7650-EEF3-B26AC455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6732-85D1-494D-86A4-8E8A69160DB6}" type="datetimeFigureOut">
              <a:rPr lang="sk-SK" smtClean="0"/>
              <a:t>20. 2. 2025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D8A4DBA-3AFA-8413-7D57-7F1F87B6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BAEACAE-42BD-BF81-2461-DF14DF95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DA8-FD03-414B-A286-00CB17AC4D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999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B52C8-1FEE-7393-40B4-FC2864CC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A892C7-7B95-0A0E-ADCE-9C3F7D2D0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E0CBBA1-2528-DCB4-4E3B-3E3AC066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6732-85D1-494D-86A4-8E8A69160DB6}" type="datetimeFigureOut">
              <a:rPr lang="sk-SK" smtClean="0"/>
              <a:t>20. 2. 2025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00CE39A-A409-0E07-443B-2DA19ABE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E3FF1F6-FFF2-CABE-3F17-06E01EDA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DA8-FD03-414B-A286-00CB17AC4D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180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D33A0-E88B-1142-2A8C-D2E6DA26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CA2026-84E3-8306-A528-2999D2D04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A3D2B1-27FD-856C-1E02-2CE76B36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6732-85D1-494D-86A4-8E8A69160DB6}" type="datetimeFigureOut">
              <a:rPr lang="sk-SK" smtClean="0"/>
              <a:t>20. 2. 2025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1D7183D-F548-98BA-58C8-60F90703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F9B205D-6D79-EEBE-CE03-A326C5B9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DA8-FD03-414B-A286-00CB17AC4D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011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80A22-4B01-4E5D-D384-9A478C42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644AEB-8136-8687-AF28-5189AC4B9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67D67AD-07AE-CB61-D60D-94A8662A7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406E160-9BF5-9D95-0282-EFED6BE2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6732-85D1-494D-86A4-8E8A69160DB6}" type="datetimeFigureOut">
              <a:rPr lang="sk-SK" smtClean="0"/>
              <a:t>20. 2. 2025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E28CC69-3683-F8C5-4682-2976B287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4988881-0423-74F0-84DA-8E71573C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DA8-FD03-414B-A286-00CB17AC4D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184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B423A-6341-05B7-697A-5AA06D7F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F3E982-CDC7-67B2-61D3-FD6263426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DF9B30E-52F2-7A18-F1F6-4091B93E1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4B4F45-0802-69D5-4DB8-FBF6746D4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3BBD221-C7CA-32C1-6458-51367364F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BF9F141-335B-61DF-209F-583B7B21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6732-85D1-494D-86A4-8E8A69160DB6}" type="datetimeFigureOut">
              <a:rPr lang="sk-SK" smtClean="0"/>
              <a:t>20. 2. 2025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FDF0125-DAA4-BFC8-80C0-A0BB221F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B1B07DA-9935-1152-06FC-C671BC99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DA8-FD03-414B-A286-00CB17AC4D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121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FB945-0814-DD01-6DAA-49EF3DB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5FCD0A4-0510-3DEF-C0C9-A8E9F601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6732-85D1-494D-86A4-8E8A69160DB6}" type="datetimeFigureOut">
              <a:rPr lang="sk-SK" smtClean="0"/>
              <a:t>20. 2. 2025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907D881-9B96-6F7F-DDF8-0769EA58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7163CC9-58FF-DFFE-B435-0F30A3C3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DA8-FD03-414B-A286-00CB17AC4D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623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D5DE70B-9DE7-CBD5-DDA4-DB3F6319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6732-85D1-494D-86A4-8E8A69160DB6}" type="datetimeFigureOut">
              <a:rPr lang="sk-SK" smtClean="0"/>
              <a:t>20. 2. 2025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7925C13-2327-4662-BB6A-5E49A4A0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366E326-408F-A5B8-EDCF-76E07FDA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DA8-FD03-414B-A286-00CB17AC4D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92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2875C-9EEB-76DE-E1F5-020ED9EF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917963-9507-5760-0E2F-0439A67EE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6F695D-EC93-E32F-71F5-615DBAC25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D843A10-0541-23B0-6182-EC1E731F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6732-85D1-494D-86A4-8E8A69160DB6}" type="datetimeFigureOut">
              <a:rPr lang="sk-SK" smtClean="0"/>
              <a:t>20. 2. 2025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862A698-D686-5507-6AAE-3AF23A6A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191F500-9175-A730-B937-11393D27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DA8-FD03-414B-A286-00CB17AC4D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073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7289B-41C9-0810-FDCF-C4B05183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A7304BC-B9B1-7BCD-F199-523128C6F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1C57F4-217B-7759-4F4F-A1BE09514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ED731B8-4037-AA6E-D638-38C7490A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6732-85D1-494D-86A4-8E8A69160DB6}" type="datetimeFigureOut">
              <a:rPr lang="sk-SK" smtClean="0"/>
              <a:t>20. 2. 2025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B146849-97F5-6775-0FD1-A4BE925A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1DF420E-44F0-171A-4191-43FFFEFC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ACDA8-FD03-414B-A286-00CB17AC4D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788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B336676-8324-6B63-0996-F12A23B2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B6E5CF-6ADA-4E2F-8FEA-6AD4059CF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0F3AED7-028A-DC0B-EB08-4C08DF137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6732-85D1-494D-86A4-8E8A69160DB6}" type="datetimeFigureOut">
              <a:rPr lang="sk-SK" smtClean="0"/>
              <a:t>20. 2. 2025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6C30D0A-397E-C73E-2E03-0D81E29A0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D818AE9-92E9-72D2-D4E5-81F30D4DB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CDA8-FD03-414B-A286-00CB17AC4D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638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SK/ALL/?uri=CELEX%3A32018R0848" TargetMode="External"/><Relationship Id="rId2" Type="http://schemas.openxmlformats.org/officeDocument/2006/relationships/hyperlink" Target="https://eur-lex.europa.eu/legal-content/SK/TXT/PDF/?uri=CELEX:02018R0848-2023022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-lex.europa.eu/search.html?lang=en&amp;SUBDOM_INIT=ALL_ALL&amp;DTS_DOM=ALL&amp;type=advanced&amp;DTS_SUBDOM=ALL_ALL&amp;qid=1641280746508&amp;DB_DELEGATED=32018R0848&amp;locale=sk" TargetMode="External"/><Relationship Id="rId4" Type="http://schemas.openxmlformats.org/officeDocument/2006/relationships/hyperlink" Target="https://eur-lex.europa.eu/search.html?lang=en&amp;SUBDOM_INIT=ALL_ALL&amp;DTS_DOM=ALL&amp;type=advanced&amp;DTS_SUBDOM=ALL_ALL&amp;qid=1641280745946&amp;DB_IMPLEMENTING=32018R0848&amp;locale=s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0/282/" TargetMode="External"/><Relationship Id="rId7" Type="http://schemas.openxmlformats.org/officeDocument/2006/relationships/hyperlink" Target="https://www.uksup.sk/ooepv-legislativa-epv" TargetMode="External"/><Relationship Id="rId2" Type="http://schemas.openxmlformats.org/officeDocument/2006/relationships/hyperlink" Target="https://www.slov-lex.sk/pravne-predpisy/SK/ZZ/2009/189/2018090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ov-lex.sk/pravne-predpisy/SK/ZZ/2023/58/" TargetMode="External"/><Relationship Id="rId5" Type="http://schemas.openxmlformats.org/officeDocument/2006/relationships/hyperlink" Target="https://www.slov-lex.sk/vyhladavanie-pravnych-predpisov?p_p_id=enactmentSearch_WAR_portletsez&amp;p_p_lifecycle=1&amp;p_p_state=normal&amp;p_p_mode=view&amp;p_p_col_id=column-2&amp;p_p_col_count=1&amp;_enactmentSearch_WAR_portletsez_iri=%2FSK%2FZZ%2F2020%2F350%2F20201209&amp;_enactmentSearch_WAR_portletsez_zodpovedajucaUcinnost=10.12.2020" TargetMode="External"/><Relationship Id="rId4" Type="http://schemas.openxmlformats.org/officeDocument/2006/relationships/hyperlink" Target="https://www.slov-lex.sk/vyhladavanie-pravnych-predpisov?p_p_id=enactmentSearch_WAR_portletsez&amp;p_p_lifecycle=1&amp;p_p_state=normal&amp;p_p_mode=view&amp;p_p_col_id=column-2&amp;p_p_col_count=1&amp;_enactmentSearch_WAR_portletsez_iri=%2FSK%2FZZ%2F2020%2F282%2F20210101&amp;_enactmentSearch_WAR_portletsez_zodpovedajucaUcinnost=01.01.202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ezbierky-fe/pravne-predpisy/SK/ZZ/2023/3/vyhlasene_znenie.html#poznamky.poznamka-69" TargetMode="External"/><Relationship Id="rId2" Type="http://schemas.openxmlformats.org/officeDocument/2006/relationships/hyperlink" Target="https://www.slov-lex.sk/ezbierky-fe/pravne-predpisy/SK/ZZ/2023/3/vyhlasene_znenie.html#paragraf-1.odsek-1.pismeno-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ov-lex.sk/ezbierky-fe/pravne-predpisy/SK/ZZ/2023/3/vyhlasene_znenie.html#paragraf-2.odsek-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sup.sk/tlaciva-pre-registraciu-novych-prevadzkovatel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alis.sk/certifikaty-vyrobkov/" TargetMode="External"/><Relationship Id="rId2" Type="http://schemas.openxmlformats.org/officeDocument/2006/relationships/hyperlink" Target="http://www.naturalis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kont.sk/?e=190" TargetMode="External"/><Relationship Id="rId4" Type="http://schemas.openxmlformats.org/officeDocument/2006/relationships/hyperlink" Target="http://www.biokont.sk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cotrend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4683D-911C-4CBE-FAF9-112F065BE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024"/>
            <a:ext cx="9144000" cy="5286375"/>
          </a:xfrm>
        </p:spPr>
        <p:txBody>
          <a:bodyPr>
            <a:normAutofit/>
          </a:bodyPr>
          <a:lstStyle/>
          <a:p>
            <a:r>
              <a:rPr lang="sk-SK" sz="5400" b="1" dirty="0"/>
              <a:t>Ekologické poľnohospodárstvo pre aktívnych poľnohospodárov – čo bolo včera, čo je dnes a inovácie, ktoré prinesie zajtrajšok</a:t>
            </a:r>
            <a:br>
              <a:rPr lang="sk-SK" sz="5400" b="1" dirty="0"/>
            </a:br>
            <a:br>
              <a:rPr lang="sk-SK" sz="5400" b="1" dirty="0"/>
            </a:br>
            <a:br>
              <a:rPr lang="sk-SK" sz="5400" b="1" dirty="0"/>
            </a:br>
            <a:r>
              <a:rPr lang="sk-SK" sz="5400" b="1" dirty="0"/>
              <a:t>Legislatíva od A po Z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21D868-BDBC-E343-EF72-9FF9754D7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86475"/>
            <a:ext cx="9144000" cy="571499"/>
          </a:xfrm>
        </p:spPr>
        <p:txBody>
          <a:bodyPr/>
          <a:lstStyle/>
          <a:p>
            <a:r>
              <a:rPr lang="sk-SK" dirty="0"/>
              <a:t>Brezno 20.2.2025</a:t>
            </a:r>
          </a:p>
        </p:txBody>
      </p:sp>
    </p:spTree>
    <p:extLst>
      <p:ext uri="{BB962C8B-B14F-4D97-AF65-F5344CB8AC3E}">
        <p14:creationId xmlns:p14="http://schemas.microsoft.com/office/powerpoint/2010/main" val="7100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4623F7-F2EA-9427-B23F-9211F8ACA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8ACDA-C0D8-3F08-2D61-8DA34FE9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/>
          </a:bodyPr>
          <a:lstStyle/>
          <a:p>
            <a:r>
              <a:rPr lang="sk-SK" sz="5400" b="1" dirty="0"/>
              <a:t>                         Legislatíva EPV - EÚ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4A9311-87DB-28C9-A049-689621B8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3863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b="1" dirty="0">
                <a:hlinkClick r:id="rId2"/>
              </a:rPr>
              <a:t>nariadenie Európskeho parlamentu a Rady (EÚ) 2018/848</a:t>
            </a:r>
            <a:r>
              <a:rPr lang="sk-SK" dirty="0"/>
              <a:t> o ekologickej poľnohospodárskej výrobe a označovaní produktov ekologickej poľnohospodárskej výroby a o zrušení nariadenia Rady (ES) č. 834/2007 – konsolidovaná verzia k 21.02.2023</a:t>
            </a:r>
          </a:p>
          <a:p>
            <a:pPr marL="0" indent="0">
              <a:buNone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Aktuálny prehľad vykonávacích a delegovaných aktov k nariadeniu Európskeho parlamentu a Rady (EÚ) 2018/848 je k dispozícii na webovom portáli </a:t>
            </a:r>
            <a:r>
              <a:rPr lang="sk-SK" dirty="0">
                <a:hlinkClick r:id="rId3"/>
              </a:rPr>
              <a:t>EUR-Lex</a:t>
            </a:r>
            <a:r>
              <a:rPr lang="sk-SK" dirty="0"/>
              <a:t> </a:t>
            </a:r>
            <a:r>
              <a:rPr lang="sk-SK" b="1" dirty="0"/>
              <a:t>v časti Informácia o dokumente</a:t>
            </a:r>
            <a:r>
              <a:rPr lang="sk-SK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>
                <a:hlinkClick r:id="rId4"/>
              </a:rPr>
              <a:t>Vykonávacie nariadenia</a:t>
            </a:r>
            <a:r>
              <a:rPr lang="sk-SK" b="1" dirty="0"/>
              <a:t> k nariadeniu Európskeho parlamentu a Rady (EÚ) 2018/848</a:t>
            </a:r>
            <a:endParaRPr lang="sk-S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b="1" dirty="0">
                <a:hlinkClick r:id="rId5"/>
              </a:rPr>
              <a:t>Delegované nariadenia</a:t>
            </a:r>
            <a:r>
              <a:rPr lang="sk-SK" b="1" dirty="0"/>
              <a:t> k nariadeniu Európskeho parlamentu a Rady (EÚ) 2018/848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034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B6F70-376E-EB81-904B-EEEDB27BD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F1B6F7-1E1D-6F65-5AF4-9E8CFA3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/>
          </a:bodyPr>
          <a:lstStyle/>
          <a:p>
            <a:r>
              <a:rPr lang="sk-SK" sz="5400" b="1" dirty="0"/>
              <a:t>                         Legislatíva EPV - SR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1DCD10-0216-551F-BE4C-84EE6BAFD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5186363"/>
          </a:xfrm>
        </p:spPr>
        <p:txBody>
          <a:bodyPr>
            <a:normAutofit/>
          </a:bodyPr>
          <a:lstStyle/>
          <a:p>
            <a:r>
              <a:rPr lang="sk-SK" sz="3200" u="sng" dirty="0">
                <a:hlinkClick r:id="rId2"/>
              </a:rPr>
              <a:t>Zákon č.</a:t>
            </a:r>
            <a:r>
              <a:rPr lang="sk-SK" sz="3200" u="sng" dirty="0"/>
              <a:t> </a:t>
            </a:r>
            <a:r>
              <a:rPr lang="sk-SK" sz="3200" u="sng" dirty="0">
                <a:hlinkClick r:id="rId3"/>
              </a:rPr>
              <a:t>282/2020 Z. z.</a:t>
            </a:r>
            <a:r>
              <a:rPr lang="sk-SK" sz="3200" u="sng" dirty="0">
                <a:hlinkClick r:id="rId4"/>
              </a:rPr>
              <a:t> o ekologickej poľnohospodárskej výrobe</a:t>
            </a:r>
            <a:r>
              <a:rPr lang="sk-SK" sz="3200" u="sng" dirty="0"/>
              <a:t> </a:t>
            </a:r>
            <a:endParaRPr lang="sk-SK" sz="3200" dirty="0"/>
          </a:p>
          <a:p>
            <a:r>
              <a:rPr lang="sk-SK" sz="3200" u="sng" dirty="0">
                <a:hlinkClick r:id="rId5"/>
              </a:rPr>
              <a:t>Zákon č. 350/2020 Z. z., ktorým sa mení zákon č. 282/2020 Z. z. o ekologickej poľnohospodárskej výrobe</a:t>
            </a:r>
            <a:endParaRPr lang="sk-SK" sz="3200" dirty="0"/>
          </a:p>
          <a:p>
            <a:r>
              <a:rPr lang="sk-SK" sz="3200" u="sng" dirty="0">
                <a:hlinkClick r:id="rId6"/>
              </a:rPr>
              <a:t>Zákon č. 58/2023 Z. z., ktorým sa mení a dopĺňa zákon č. 282/2020 Z. z. o ekologickej poľnohospodárskej výrobe v znení zákona č. 350/2020 Z. z.</a:t>
            </a:r>
            <a:endParaRPr lang="sk-SK" sz="3200" dirty="0"/>
          </a:p>
          <a:p>
            <a:pPr marL="0" indent="0">
              <a:buNone/>
            </a:pPr>
            <a:endParaRPr lang="sk-SK" sz="3200" dirty="0">
              <a:hlinkClick r:id="rId7"/>
            </a:endParaRPr>
          </a:p>
          <a:p>
            <a:pPr marL="0" indent="0">
              <a:buNone/>
            </a:pPr>
            <a:r>
              <a:rPr lang="sk-SK" sz="3200" dirty="0">
                <a:hlinkClick r:id="rId7"/>
              </a:rPr>
              <a:t>https://www.uksup.sk/ooepv-legislativa-epv</a:t>
            </a:r>
            <a:endParaRPr lang="sk-SK" sz="32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761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8F407-3091-C027-3507-734C06467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DCBD0-04BA-FBC6-5420-99721440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                 EPV  -  Zákon č.282/2020 - §1</a:t>
            </a:r>
            <a:br>
              <a:rPr lang="sk-SK" sz="5400" b="1" dirty="0"/>
            </a:br>
            <a:r>
              <a:rPr lang="sk-SK" sz="5400" b="1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0350A9-BFAA-7B89-5690-3C15BD43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6067838"/>
          </a:xfrm>
        </p:spPr>
        <p:txBody>
          <a:bodyPr>
            <a:noAutofit/>
          </a:bodyPr>
          <a:lstStyle/>
          <a:p>
            <a:r>
              <a:rPr lang="sk-SK" sz="2400" dirty="0"/>
              <a:t>Tento zákon upravuje</a:t>
            </a:r>
          </a:p>
          <a:p>
            <a:r>
              <a:rPr lang="sk-SK" sz="2400" b="1" dirty="0"/>
              <a:t>a) </a:t>
            </a:r>
            <a:r>
              <a:rPr lang="sk-SK" sz="2400" dirty="0"/>
              <a:t>pravidlá ekologickej poľnohospodárskej výroby podľa osobitných predpisov,</a:t>
            </a:r>
            <a:endParaRPr lang="sk-SK" sz="2400" b="1" dirty="0"/>
          </a:p>
          <a:p>
            <a:r>
              <a:rPr lang="sk-SK" sz="2400" b="1" dirty="0"/>
              <a:t>b) </a:t>
            </a:r>
            <a:r>
              <a:rPr lang="sk-SK" sz="2400" dirty="0"/>
              <a:t>pôsobnosť orgánov štátnej správy v oblasti ekologickej poľnohospodárskej výroby,</a:t>
            </a:r>
          </a:p>
          <a:p>
            <a:r>
              <a:rPr lang="sk-SK" sz="2400" b="1" dirty="0"/>
              <a:t>c) </a:t>
            </a:r>
            <a:r>
              <a:rPr lang="sk-SK" sz="2400" dirty="0"/>
              <a:t>práva a povinnosti osôb vykonávajúcich ekologickú poľnohospodársku výrobu (ďalej len „prevádzkovateľ“),</a:t>
            </a:r>
          </a:p>
          <a:p>
            <a:r>
              <a:rPr lang="sk-SK" sz="2400" b="1" dirty="0"/>
              <a:t>d) </a:t>
            </a:r>
            <a:r>
              <a:rPr lang="sk-SK" sz="2400" dirty="0"/>
              <a:t>vedenie registra prevádzkovateľov ekologickej poľnohospodárskej výroby (ďalej len „register prevádzkovateľov“) a registra</a:t>
            </a:r>
          </a:p>
          <a:p>
            <a:r>
              <a:rPr lang="sk-SK" sz="2400" dirty="0"/>
              <a:t>inšpekčných organizácií,</a:t>
            </a:r>
          </a:p>
          <a:p>
            <a:r>
              <a:rPr lang="sk-SK" sz="2400" b="1" dirty="0"/>
              <a:t>e) </a:t>
            </a:r>
            <a:r>
              <a:rPr lang="sk-SK" sz="2400" dirty="0"/>
              <a:t>výkon úradnej kontroly ekologickej poľnohospodárskej výroby (ďalej len „úradná kontrola“) prevádzkovateľov,</a:t>
            </a:r>
          </a:p>
          <a:p>
            <a:r>
              <a:rPr lang="sk-SK" sz="2400" b="1" dirty="0"/>
              <a:t>f) </a:t>
            </a:r>
            <a:r>
              <a:rPr lang="sk-SK" sz="2400" dirty="0"/>
              <a:t>oprávnenia a povinnosti inšpekčných organizácií,</a:t>
            </a:r>
          </a:p>
          <a:p>
            <a:r>
              <a:rPr lang="sk-SK" sz="2400" b="1" dirty="0"/>
              <a:t>g) </a:t>
            </a:r>
            <a:r>
              <a:rPr lang="sk-SK" sz="2400" dirty="0"/>
              <a:t>označovanie produktov ekologickej poľnohospodárskej výroby,</a:t>
            </a:r>
          </a:p>
          <a:p>
            <a:r>
              <a:rPr lang="sk-SK" sz="2400" b="1" dirty="0"/>
              <a:t>h) </a:t>
            </a:r>
            <a:r>
              <a:rPr lang="sk-SK" sz="2400" dirty="0"/>
              <a:t>priestupky a iné správne delikty v oblasti ekologickej poľnohospodárskej výroby.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28737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EEE3A8-9AD6-389B-65CA-C8090F437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D2239-04B6-DBCD-8CDF-AAF46DE8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                 EPV  -  Zákon č.282/2020 - §2</a:t>
            </a:r>
            <a:br>
              <a:rPr lang="sk-SK" sz="5400" b="1" dirty="0"/>
            </a:br>
            <a:r>
              <a:rPr lang="sk-SK" sz="5400" b="1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D230DF-E10E-6792-BD1D-363DF007B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60678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dirty="0"/>
              <a:t>Orgánmi štátnej správy v oblasti ekologickej poľnohospodárskej výroby sú</a:t>
            </a:r>
          </a:p>
          <a:p>
            <a:r>
              <a:rPr lang="sk-SK" b="1" dirty="0"/>
              <a:t>a) Ministerstvo pôdohospodárstva a rozvoja vidieka Slovenskej republiky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- riadi, koordinuje, rozhoduje, určuje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b="1" dirty="0"/>
              <a:t>b) Ústredný kontrolný a skúšobný ústav poľnohospodársky </a:t>
            </a:r>
          </a:p>
          <a:p>
            <a:pPr marL="0" indent="0">
              <a:buNone/>
            </a:pPr>
            <a:r>
              <a:rPr lang="sk-SK" b="1" dirty="0"/>
              <a:t>   v Bratislave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- vedie registre, vykonáva úradnú kontrolu, posudzuje a povoľuje neekologické vstupy, určuje mimoriadne pravidlá, vykonáva audit, určuje úradné laboratóriá, vypracúva a vedie zoznam povolených hnojív a pôdnych pomocných látok, databázu ekologického rastlinného množiteľského materiálu, ukladá sankcie,...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81626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16063-F845-DFA6-CC9D-D423EE17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FF95C-B425-EB7B-BDD1-39E94BDF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                 Čo sa nesmie v EPV</a:t>
            </a:r>
            <a:br>
              <a:rPr lang="sk-SK" sz="5400" b="1" dirty="0"/>
            </a:br>
            <a:r>
              <a:rPr lang="sk-SK" sz="5400" b="1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35F1D5-9A01-0105-4D2B-AD9288EB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606783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sk-SK" sz="2200" dirty="0"/>
          </a:p>
          <a:p>
            <a:pPr>
              <a:buFontTx/>
              <a:buChar char="-"/>
            </a:pPr>
            <a:r>
              <a:rPr lang="sk-SK" sz="2400" dirty="0"/>
              <a:t>používanie syntetických hnojív, herbicídov, pesticídov, regulátorov rastu, </a:t>
            </a:r>
            <a:r>
              <a:rPr lang="sk-SK" sz="2400" dirty="0" err="1"/>
              <a:t>desikantov</a:t>
            </a:r>
            <a:r>
              <a:rPr lang="sk-SK" sz="2400" dirty="0"/>
              <a:t> a iných chemických látok </a:t>
            </a:r>
          </a:p>
          <a:p>
            <a:pPr>
              <a:buFontTx/>
              <a:buChar char="-"/>
            </a:pPr>
            <a:r>
              <a:rPr lang="sk-SK" sz="2400" dirty="0"/>
              <a:t>aplikovať hnojovicu na voľnú pôdu s výnimkou predsejbového termínu a aplikovať hnojovicu a močovku na zamrznutú pôdu, </a:t>
            </a:r>
          </a:p>
          <a:p>
            <a:pPr>
              <a:buFontTx/>
              <a:buChar char="-"/>
            </a:pPr>
            <a:r>
              <a:rPr lang="sk-SK" sz="2400" dirty="0"/>
              <a:t>používanie osevných postupov, ktoré predpokladajú vstupy rýchlo rozpustných priemyselných hnojív a chemických prípravkov na ochranu rastlín, pestovanie plodín v monokultúrach, GMO</a:t>
            </a:r>
          </a:p>
          <a:p>
            <a:pPr>
              <a:buFontTx/>
              <a:buChar char="-"/>
            </a:pPr>
            <a:r>
              <a:rPr lang="sk-SK" sz="2400" dirty="0"/>
              <a:t>podávanie liekov zdravým zvieratám, ako i paušálne podávanie profylaktických prípravkov</a:t>
            </a:r>
          </a:p>
          <a:p>
            <a:pPr>
              <a:buFontTx/>
              <a:buChar char="-"/>
            </a:pPr>
            <a:r>
              <a:rPr lang="sk-SK" sz="2400" dirty="0"/>
              <a:t>celoročné ako aj roštové ustajnenie hovädzieho dobytka, </a:t>
            </a:r>
            <a:r>
              <a:rPr lang="sk-SK" sz="2400" dirty="0" err="1"/>
              <a:t>bezpodstieľkové</a:t>
            </a:r>
            <a:r>
              <a:rPr lang="sk-SK" sz="2400" dirty="0"/>
              <a:t> spôsoby, príp. spôsoby ustajnenia dobytka s úsporným </a:t>
            </a:r>
            <a:r>
              <a:rPr lang="sk-SK" sz="2400" dirty="0" err="1"/>
              <a:t>podstieľaním</a:t>
            </a:r>
            <a:r>
              <a:rPr lang="sk-SK" sz="2400" dirty="0"/>
              <a:t>, </a:t>
            </a:r>
          </a:p>
          <a:p>
            <a:pPr>
              <a:buFontTx/>
              <a:buChar char="-"/>
            </a:pPr>
            <a:r>
              <a:rPr lang="sk-SK" sz="2400" dirty="0"/>
              <a:t>uplatňovanie klietkových technológií s obmedzeným pohybom zvierat, spôsoby chovu s trvalým pobytom zvierat v uzavretých priestoroch bez možnosti pobytu vo výbehoch alebo pastvy, 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60503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839EF8-3C24-453B-4ADE-4CD1F5417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BFC6D-A193-52D4-1BE2-8F1F416E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                 Čo sa nesmie v EPV</a:t>
            </a:r>
            <a:br>
              <a:rPr lang="sk-SK" sz="5400" b="1" dirty="0"/>
            </a:br>
            <a:r>
              <a:rPr lang="sk-SK" sz="5400" b="1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8BE35CE-3540-3493-7A7F-1740541FD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606783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k-SK" sz="2400" dirty="0"/>
              <a:t>rutinné a paušálne pridávanie minerálnych prípravkov, vitamínových preparátov a iných aditív ako napr. stimulátory rastu, </a:t>
            </a:r>
            <a:r>
              <a:rPr lang="sk-SK" sz="2400" dirty="0" err="1"/>
              <a:t>antikokcidiká</a:t>
            </a:r>
            <a:r>
              <a:rPr lang="sk-SK" sz="2400" dirty="0"/>
              <a:t>, syntetické </a:t>
            </a:r>
            <a:r>
              <a:rPr lang="sk-SK" sz="2400" dirty="0" err="1"/>
              <a:t>schutňovadlá</a:t>
            </a:r>
            <a:r>
              <a:rPr lang="sk-SK" sz="2400" dirty="0"/>
              <a:t>, farbivá,</a:t>
            </a:r>
          </a:p>
          <a:p>
            <a:pPr>
              <a:buFontTx/>
              <a:buChar char="-"/>
            </a:pPr>
            <a:r>
              <a:rPr lang="sk-SK" sz="2400" dirty="0"/>
              <a:t>používať na skrmovanie akékoľvek produkty od zvierat ošetrovaných antibiotikami v priebehu liečby a počas ochrannej doby, </a:t>
            </a:r>
          </a:p>
          <a:p>
            <a:pPr>
              <a:buFontTx/>
              <a:buChar char="-"/>
            </a:pPr>
            <a:r>
              <a:rPr lang="sk-SK" sz="2400" dirty="0"/>
              <a:t>pridávať do krmiva trus, hnoj, nekrmovinové prísady (napr. </a:t>
            </a:r>
            <a:r>
              <a:rPr lang="sk-SK" sz="2400" dirty="0" err="1"/>
              <a:t>zeolity</a:t>
            </a:r>
            <a:r>
              <a:rPr lang="sk-SK" sz="2400" dirty="0"/>
              <a:t>), </a:t>
            </a:r>
            <a:r>
              <a:rPr lang="sk-SK" sz="2400" dirty="0" err="1"/>
              <a:t>podstieľku</a:t>
            </a:r>
            <a:r>
              <a:rPr lang="sk-SK" sz="2400" dirty="0"/>
              <a:t> z chovov hydiny, močovinu, rybiu múčku a rybie produkty prežúvavcom, </a:t>
            </a:r>
          </a:p>
          <a:p>
            <a:pPr>
              <a:buFontTx/>
              <a:buChar char="-"/>
            </a:pPr>
            <a:r>
              <a:rPr lang="sk-SK" sz="2400" dirty="0"/>
              <a:t>balenie sušeného ovocia, zeleniny, ovocných a zeleninových štiav, džemov, nátierok, mäsa a mlieka do plastov (okrem polyetylénu). </a:t>
            </a:r>
          </a:p>
          <a:p>
            <a:pPr>
              <a:buFontTx/>
              <a:buChar char="-"/>
            </a:pPr>
            <a:r>
              <a:rPr lang="sk-SK" sz="2400" dirty="0"/>
              <a:t>balenie syra a mliečnych výrobkov do hliníkových fólií, </a:t>
            </a:r>
          </a:p>
          <a:p>
            <a:pPr>
              <a:buFontTx/>
              <a:buChar char="-"/>
            </a:pPr>
            <a:r>
              <a:rPr lang="sk-SK" sz="2400" dirty="0"/>
              <a:t>používanie regulátorov rastu, </a:t>
            </a:r>
            <a:r>
              <a:rPr lang="sk-SK" sz="2400" dirty="0" err="1"/>
              <a:t>fungicídov</a:t>
            </a:r>
            <a:r>
              <a:rPr lang="sk-SK" sz="2400" dirty="0"/>
              <a:t>, insekticídov, inhibítorov klíčenia, chemických </a:t>
            </a:r>
            <a:r>
              <a:rPr lang="sk-SK" sz="2400" dirty="0" err="1"/>
              <a:t>fumigantov</a:t>
            </a:r>
            <a:r>
              <a:rPr lang="sk-SK" sz="2400" dirty="0"/>
              <a:t> alebo pesticídov na skladovaných produktoch, </a:t>
            </a:r>
          </a:p>
          <a:p>
            <a:pPr>
              <a:buFontTx/>
              <a:buChar char="-"/>
            </a:pPr>
            <a:r>
              <a:rPr lang="sk-SK" sz="2400" dirty="0"/>
              <a:t>používanie všetkých syntetických konzervačných látok, farbív, ochucovadiel, emulgátorov a ďalších syntetických látok (pravdepodobne najdôležitejší dôvod, prečo sú produkty z EP vyhľadávané širšou verejnosťou). </a:t>
            </a:r>
          </a:p>
          <a:p>
            <a:pPr>
              <a:buFontTx/>
              <a:buChar char="-"/>
            </a:pPr>
            <a:endParaRPr lang="sk-SK" sz="1600" dirty="0"/>
          </a:p>
          <a:p>
            <a:pPr>
              <a:buFontTx/>
              <a:buChar char="-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87096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1B42D-BD94-AFB1-C76E-EB954637C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D8552-D683-A21A-7D69-5480B400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                 </a:t>
            </a:r>
            <a:br>
              <a:rPr lang="sk-SK" sz="5400" b="1" dirty="0"/>
            </a:br>
            <a:r>
              <a:rPr lang="sk-SK" sz="5400" b="1" dirty="0"/>
              <a:t>		    Čo sa musí v EPV – NV 3/2023</a:t>
            </a:r>
            <a:br>
              <a:rPr lang="sk-SK" sz="5400" b="1" dirty="0"/>
            </a:br>
            <a:r>
              <a:rPr lang="sk-SK" sz="5400" b="1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97753C-95B3-8541-BA14-5367DDA3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65"/>
            <a:ext cx="10515600" cy="573653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sk-SK" sz="1600" dirty="0"/>
          </a:p>
          <a:p>
            <a:pPr marL="0" indent="0">
              <a:buNone/>
            </a:pPr>
            <a:r>
              <a:rPr lang="sk-SK" sz="3600" b="1" dirty="0"/>
              <a:t>Podpora na ekologické poľnohospodárstvo </a:t>
            </a:r>
          </a:p>
          <a:p>
            <a:pPr marL="0" indent="0">
              <a:buNone/>
            </a:pPr>
            <a:r>
              <a:rPr lang="sk-SK" sz="3600" b="1" dirty="0"/>
              <a:t>§ 34 </a:t>
            </a:r>
          </a:p>
          <a:p>
            <a:pPr marL="0" indent="0">
              <a:buNone/>
            </a:pPr>
            <a:r>
              <a:rPr lang="sk-SK" sz="2400" dirty="0"/>
              <a:t>1/ zahŕňa ekologické pestovanie na  </a:t>
            </a:r>
          </a:p>
          <a:p>
            <a:pPr>
              <a:buFontTx/>
              <a:buChar char="-"/>
            </a:pPr>
            <a:r>
              <a:rPr lang="sk-SK" sz="2400" dirty="0"/>
              <a:t>ornej pôde : plodín, zeleniny, LAKR, jahôd, zemiakov, ovocia (sady), hrozna, </a:t>
            </a:r>
          </a:p>
          <a:p>
            <a:pPr>
              <a:buFontTx/>
              <a:buChar char="-"/>
            </a:pPr>
            <a:r>
              <a:rPr lang="sk-SK" sz="2400" dirty="0"/>
              <a:t>TTP</a:t>
            </a:r>
          </a:p>
          <a:p>
            <a:pPr marL="0" indent="0">
              <a:buNone/>
            </a:pPr>
            <a:r>
              <a:rPr lang="sk-SK" sz="2400" dirty="0"/>
              <a:t>2/ na obdobie prechodu na EP(konverzia 2 alebo 3 roky) a udržania EP</a:t>
            </a:r>
          </a:p>
          <a:p>
            <a:pPr marL="0" indent="0">
              <a:buNone/>
            </a:pPr>
            <a:r>
              <a:rPr lang="sk-SK" sz="2400" dirty="0"/>
              <a:t>3/ na plodiny na potravinové účely, osivá, krmivá, nie na produkciu bioplynu, biopalív, kúrenia a peliet</a:t>
            </a:r>
          </a:p>
          <a:p>
            <a:pPr marL="0" indent="0">
              <a:buNone/>
            </a:pPr>
            <a:r>
              <a:rPr lang="sk-SK" sz="2400" dirty="0"/>
              <a:t>4/ zelenina a LAKR podľa vestníka </a:t>
            </a:r>
            <a:r>
              <a:rPr lang="sk-SK" sz="2400" dirty="0" err="1"/>
              <a:t>MPaRV</a:t>
            </a:r>
            <a:r>
              <a:rPr lang="sk-SK" sz="2400" dirty="0"/>
              <a:t> SR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015489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AEB9C5-A206-F532-B08A-1E88366A7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C8EEA-3A12-963B-4FF7-57919AEB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                 </a:t>
            </a:r>
            <a:br>
              <a:rPr lang="sk-SK" sz="5400" b="1" dirty="0"/>
            </a:br>
            <a:r>
              <a:rPr lang="sk-SK" sz="5400" b="1" dirty="0"/>
              <a:t>		    Čo sa musí v EPV – NV 3/2023</a:t>
            </a:r>
            <a:br>
              <a:rPr lang="sk-SK" sz="5400" b="1" dirty="0"/>
            </a:br>
            <a:r>
              <a:rPr lang="sk-SK" sz="5400" b="1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BE2BA8-5A4F-5086-23AF-CFD32EFC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65"/>
            <a:ext cx="10515600" cy="5736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/>
              <a:t>Podpora na ekologické poľnohospodárstvo </a:t>
            </a:r>
          </a:p>
          <a:p>
            <a:pPr marL="0" indent="0">
              <a:buNone/>
            </a:pPr>
            <a:r>
              <a:rPr lang="sk-SK" sz="3600" b="1" dirty="0"/>
              <a:t>§ 35 </a:t>
            </a:r>
          </a:p>
          <a:p>
            <a:pPr marL="0" indent="0">
              <a:buNone/>
            </a:pPr>
            <a:r>
              <a:rPr lang="sk-SK" sz="2400" dirty="0"/>
              <a:t>1/ byť v registri prevádzkovateľov EPV</a:t>
            </a:r>
          </a:p>
          <a:p>
            <a:pPr marL="0" indent="0">
              <a:buNone/>
            </a:pPr>
            <a:r>
              <a:rPr lang="sk-SK" sz="2400" dirty="0"/>
              <a:t>2/ mať plochu minimálne </a:t>
            </a:r>
          </a:p>
          <a:p>
            <a:pPr>
              <a:buFontTx/>
              <a:buChar char="-"/>
            </a:pPr>
            <a:r>
              <a:rPr lang="sk-SK" sz="2400" dirty="0"/>
              <a:t>1 ha plodiny, TTP</a:t>
            </a:r>
          </a:p>
          <a:p>
            <a:pPr>
              <a:buFontTx/>
              <a:buChar char="-"/>
            </a:pPr>
            <a:r>
              <a:rPr lang="sk-SK" sz="2400" dirty="0"/>
              <a:t>0,3 ha  sady a vinice</a:t>
            </a:r>
          </a:p>
          <a:p>
            <a:pPr>
              <a:buFontTx/>
              <a:buChar char="-"/>
            </a:pPr>
            <a:r>
              <a:rPr lang="sk-SK" sz="2400" dirty="0"/>
              <a:t>0,5 ha zelenina, LAKR, jahody, zemiaky</a:t>
            </a:r>
          </a:p>
          <a:p>
            <a:pPr marL="0" indent="0">
              <a:buNone/>
            </a:pPr>
            <a:r>
              <a:rPr lang="sk-SK" sz="2400" dirty="0"/>
              <a:t>Podpora na opatrenie podľa </a:t>
            </a:r>
            <a:r>
              <a:rPr lang="sk-SK" sz="2400" dirty="0">
                <a:hlinkClick r:id="rId2" tooltip="Odkaz na predpis alebo ustanovenie"/>
              </a:rPr>
              <a:t>§ 1 písm. j)</a:t>
            </a:r>
            <a:r>
              <a:rPr lang="sk-SK" sz="2400" dirty="0"/>
              <a:t> sa neposkytuje na plochu ornej pôdy ležiacej úhorom. Podpora na opatrenie podľa </a:t>
            </a:r>
            <a:r>
              <a:rPr lang="sk-SK" sz="2400" dirty="0">
                <a:hlinkClick r:id="rId2" tooltip="Odkaz na predpis alebo ustanovenie"/>
              </a:rPr>
              <a:t>§ 1 písm. j)</a:t>
            </a:r>
            <a:r>
              <a:rPr lang="sk-SK" sz="2400" dirty="0"/>
              <a:t> sa neposkytuje na plochu </a:t>
            </a:r>
            <a:r>
              <a:rPr lang="sk-SK" sz="2400" dirty="0" err="1"/>
              <a:t>biopásu</a:t>
            </a:r>
            <a:r>
              <a:rPr lang="sk-SK" sz="2400" dirty="0"/>
              <a:t> a plochu vysiatu zmesami pre opeľovače počas trvania príslušného záväzku poľnohospodára pre plnenie podmienok </a:t>
            </a:r>
            <a:r>
              <a:rPr lang="sk-SK" sz="2400" dirty="0" err="1"/>
              <a:t>celofarmovej</a:t>
            </a:r>
            <a:r>
              <a:rPr lang="sk-SK" sz="2400" dirty="0"/>
              <a:t> </a:t>
            </a:r>
            <a:r>
              <a:rPr lang="sk-SK" sz="2400" dirty="0" err="1"/>
              <a:t>eko</a:t>
            </a:r>
            <a:r>
              <a:rPr lang="sk-SK" sz="2400" dirty="0"/>
              <a:t>-schémy podľa osobitného predpisu.</a:t>
            </a:r>
            <a:r>
              <a:rPr lang="sk-SK" sz="2400" baseline="30000" dirty="0">
                <a:hlinkClick r:id="rId3" tooltip="Odkaz na predpis alebo ustanovenie"/>
              </a:rPr>
              <a:t>69</a:t>
            </a:r>
            <a:r>
              <a:rPr lang="sk-SK" sz="2400" dirty="0">
                <a:hlinkClick r:id="rId3" tooltip="Odkaz na predpis alebo ustanovenie"/>
              </a:rPr>
              <a:t>)</a:t>
            </a:r>
            <a:r>
              <a:rPr lang="sk-SK" sz="2400" dirty="0"/>
              <a:t> Neposkytnutie podpory na túto plochu sa nepovažuje za porušenie podmienok podľa </a:t>
            </a:r>
            <a:r>
              <a:rPr lang="sk-SK" sz="2400" dirty="0">
                <a:hlinkClick r:id="rId4" tooltip="Odkaz na predpis alebo ustanovenie"/>
              </a:rPr>
              <a:t>§ 2 ods. 4.</a:t>
            </a: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858446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48B36-F0D6-5395-1640-920341C70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CDB5B-9E90-5F44-52A5-298EFBBF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                 </a:t>
            </a:r>
            <a:br>
              <a:rPr lang="sk-SK" sz="5400" b="1" dirty="0"/>
            </a:br>
            <a:r>
              <a:rPr lang="sk-SK" sz="5400" b="1" dirty="0"/>
              <a:t>		    Čo sa musí v EPV – NV 3/2023</a:t>
            </a:r>
            <a:br>
              <a:rPr lang="sk-SK" sz="5400" b="1" dirty="0"/>
            </a:br>
            <a:r>
              <a:rPr lang="sk-SK" sz="5400" b="1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2E1046-26FC-FA6F-0807-911D5B29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165"/>
            <a:ext cx="10515600" cy="5736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/>
              <a:t>Podpora na ekologické poľnohospodárstvo </a:t>
            </a:r>
          </a:p>
          <a:p>
            <a:pPr marL="0" indent="0">
              <a:buNone/>
            </a:pPr>
            <a:r>
              <a:rPr lang="sk-SK" sz="3600" b="1" dirty="0"/>
              <a:t>§ 36 </a:t>
            </a:r>
          </a:p>
          <a:p>
            <a:pPr>
              <a:buFontTx/>
              <a:buChar char="-"/>
            </a:pPr>
            <a:r>
              <a:rPr lang="sk-SK" sz="2400" dirty="0"/>
              <a:t>Prijímateľ podpory na TTP je povinný na ploche, na ktorú sa poskytuje podpora, dodržať od 1. júna do 30. septembra priemerné zaťaženie o veľkosti najmenej 0,3 resp. 0,5 dobytčej jednotky na 1 ha hospodárskymi zvieratami, ktorých držiteľom je prijímateľ podľa centrálneho registra; na účel určenia zaťaženia je možné započítať len druhy hospodárskych zvierat zapísané v registri prevádzkovateľov ekologickej poľnohospodárskej výroby</a:t>
            </a:r>
            <a:r>
              <a:rPr lang="sk-SK" sz="1600" dirty="0"/>
              <a:t>. </a:t>
            </a:r>
          </a:p>
          <a:p>
            <a:pPr>
              <a:buFontTx/>
              <a:buChar char="-"/>
            </a:pPr>
            <a:r>
              <a:rPr lang="sk-SK" sz="2400" dirty="0"/>
              <a:t>Prijímateľ je povinný na ploche, na ktorej sa poskytuje podpora na príslušnú operáciu, dodržiavať minimálny požadovaný počet ks/ha: napr. </a:t>
            </a:r>
            <a:r>
              <a:rPr lang="sk-SK" sz="1600" dirty="0"/>
              <a:t> </a:t>
            </a:r>
            <a:r>
              <a:rPr lang="sk-SK" sz="2400" dirty="0"/>
              <a:t>jahody 20 000, ovocie rôzne, stromy rôzne</a:t>
            </a:r>
          </a:p>
          <a:p>
            <a:pPr>
              <a:buFontTx/>
              <a:buChar char="-"/>
            </a:pPr>
            <a:r>
              <a:rPr lang="sk-SK" sz="2400" dirty="0"/>
              <a:t>Prijímateľ podpory nesmie pestovať zemiaky na tej istej ploche tri po sebe nasledujúce roky počas obdobia viacročného záväzku. 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740594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9C1BD4-BE95-92A1-0FD6-C0D80184F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FE1A0-0A31-7EF1-27BD-1A62EFEA7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5043"/>
            <a:ext cx="11672888" cy="1106557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                 </a:t>
            </a:r>
            <a:br>
              <a:rPr lang="sk-SK" sz="5400" b="1" dirty="0"/>
            </a:br>
            <a:r>
              <a:rPr lang="sk-SK" sz="5400" b="1" dirty="0"/>
              <a:t>			Ako vstúpiť do EPV ?</a:t>
            </a:r>
            <a:br>
              <a:rPr lang="sk-SK" sz="5400" b="1" dirty="0"/>
            </a:br>
            <a:r>
              <a:rPr lang="sk-SK" sz="5400" b="1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324A6A-82A7-1958-0BD2-E37A23EA8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3"/>
            <a:ext cx="10515600" cy="5497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b="1" dirty="0"/>
              <a:t>Postup registrácie do ekologickej poľnohospodárskej výroby</a:t>
            </a:r>
          </a:p>
          <a:p>
            <a:pPr marL="0" indent="0" algn="just">
              <a:buNone/>
            </a:pPr>
            <a:r>
              <a:rPr lang="sk-SK" sz="2000" dirty="0"/>
              <a:t>1/ zaslať žiadosť o registráciu na ÚKSÚP ( mať podpísanú zmluvu s inšpekčnou organizáciou)</a:t>
            </a:r>
          </a:p>
          <a:p>
            <a:pPr marL="0" indent="0" algn="just">
              <a:buNone/>
            </a:pPr>
            <a:r>
              <a:rPr lang="sk-SK" sz="2000" dirty="0">
                <a:hlinkClick r:id="rId2"/>
              </a:rPr>
              <a:t>https://www.uksup.sk/tlaciva-pre-registraciu-novych-prevadzkovatelov</a:t>
            </a:r>
            <a:endParaRPr lang="sk-SK" sz="2000" dirty="0"/>
          </a:p>
          <a:p>
            <a:pPr marL="0" indent="0" algn="just">
              <a:buNone/>
            </a:pPr>
            <a:r>
              <a:rPr lang="sk-SK" sz="2000" b="1" dirty="0">
                <a:effectLst/>
              </a:rPr>
              <a:t>Žiadosť o registráciu je možné doručiť </a:t>
            </a:r>
            <a:endParaRPr lang="sk-SK" sz="2000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2000" dirty="0">
                <a:effectLst/>
              </a:rPr>
              <a:t>písomne prostredníctvom pošty na adresu: </a:t>
            </a:r>
            <a:r>
              <a:rPr lang="sk-SK" sz="2000" u="sng" dirty="0">
                <a:effectLst/>
              </a:rPr>
              <a:t>Ústredný kontrolný a skúšobný ústav poľnohospodársky v Bratislave (ÚKSÚP), Odbor ekologickej poľnohospodárskej výroby, Matúškova 21, 833 16 Bratislava</a:t>
            </a:r>
            <a:endParaRPr lang="sk-SK" sz="2000" dirty="0"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2000" dirty="0">
                <a:effectLst/>
              </a:rPr>
              <a:t>elektronicky prostredníctvom jednotného prístupového miesta (elektronická schránka) v zmysle zákona č. 305/2013 Z. z. o e-</a:t>
            </a:r>
            <a:r>
              <a:rPr lang="sk-SK" sz="2000" dirty="0" err="1">
                <a:effectLst/>
              </a:rPr>
              <a:t>Governmente</a:t>
            </a:r>
            <a:endParaRPr lang="sk-SK" sz="2000" dirty="0">
              <a:effectLst/>
            </a:endParaRPr>
          </a:p>
          <a:p>
            <a:pPr marL="0" indent="0" algn="just">
              <a:buNone/>
            </a:pPr>
            <a:r>
              <a:rPr lang="sk-SK" sz="2400" b="1" u="sng" dirty="0"/>
              <a:t>Pri prvej registrácii u všetkých činnosti tvorí povinnú prílohu k tlačivu o registrácii do registra prevádzkovateľov v EPV kópia podpísanej zmluvy o vykonávaní kontroly a certifikácie poverenou inšpekčnou organizáciou .</a:t>
            </a:r>
            <a:r>
              <a:rPr lang="sk-SK" sz="2400" dirty="0"/>
              <a:t> </a:t>
            </a:r>
            <a:endParaRPr lang="sk-SK" sz="2400" dirty="0">
              <a:effectLst/>
            </a:endParaRPr>
          </a:p>
          <a:p>
            <a:pPr marL="0" indent="0">
              <a:buNone/>
            </a:pPr>
            <a:r>
              <a:rPr lang="sk-SK" sz="2400" b="1" dirty="0"/>
              <a:t>Ak sa žiadateľ registruje ako fyzická osoba</a:t>
            </a:r>
            <a:r>
              <a:rPr lang="sk-SK" sz="2400" dirty="0"/>
              <a:t> je súčasťou žiadosti o registráciu do EPV pre všetky kategórie aj </a:t>
            </a:r>
            <a:r>
              <a:rPr lang="sk-SK" sz="2400" u="sng" dirty="0"/>
              <a:t>kópia Osvedčenia o zápise do evidencie samostatne hospodáriaceho roľníka</a:t>
            </a:r>
            <a:r>
              <a:rPr lang="sk-SK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336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AD15CB-29AB-1DE8-9627-821AAB338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25285-8CA7-98AA-A715-5198FF13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 fontScale="90000"/>
          </a:bodyPr>
          <a:lstStyle/>
          <a:p>
            <a:br>
              <a:rPr lang="sk-SK" sz="5400" dirty="0"/>
            </a:br>
            <a:r>
              <a:rPr lang="sk-SK" sz="5400" dirty="0"/>
              <a:t>			</a:t>
            </a:r>
            <a:r>
              <a:rPr lang="sk-SK" sz="5400" b="1" dirty="0"/>
              <a:t>Aktívny poľnohospodár</a:t>
            </a:r>
            <a:br>
              <a:rPr lang="sk-SK" sz="5400" dirty="0"/>
            </a:b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7C1116-60D3-F4B2-4DBE-1030C0899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3863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k-SK" sz="3600" dirty="0"/>
          </a:p>
          <a:p>
            <a:pPr marL="0" indent="0">
              <a:buNone/>
            </a:pPr>
            <a:r>
              <a:rPr lang="sk-SK" sz="9600" dirty="0"/>
              <a:t>(1) Podpora sa poskytuje aktívnemu poľnohospodárovi, ktorý spĺňa požiadavky podľa odsekov 2 alebo odseku 5, ak odsek 6 alebo osobitný predpis7 ) neustanovujú inak.</a:t>
            </a:r>
          </a:p>
          <a:p>
            <a:pPr marL="0" indent="0">
              <a:buNone/>
            </a:pPr>
            <a:r>
              <a:rPr lang="sk-SK" sz="9600" dirty="0"/>
              <a:t>(2) Fyzická osoba – nepodnikateľ sa považuje za aktívneho poľnohospodára, ak</a:t>
            </a:r>
          </a:p>
          <a:p>
            <a:pPr marL="0" indent="0">
              <a:buNone/>
            </a:pPr>
            <a:r>
              <a:rPr lang="sk-SK" sz="9600" dirty="0"/>
              <a:t>a) celková suma priamych platieb za predchádzajúci kalendárny rok, ktorých je prijímateľom, je najmenej 5 % z celkových príjmov, ktoré získala z nepoľnohospodárskej činnosti v predchádzajúcom kalendárnom roku, alebo</a:t>
            </a:r>
          </a:p>
          <a:p>
            <a:pPr marL="0" indent="0">
              <a:buNone/>
            </a:pPr>
            <a:r>
              <a:rPr lang="sk-SK" sz="9600" dirty="0"/>
              <a:t>b) jej celkové príjmy z poľnohospodárskej činnosti v predchádzajúcom kalendárnom roku predstavujú najmenej jednu tretinu z jej celkových príjmov získaných v predchádzajúcom kalendárnom roku.</a:t>
            </a:r>
          </a:p>
          <a:p>
            <a:pPr marL="0" indent="0">
              <a:buNone/>
            </a:pPr>
            <a:r>
              <a:rPr lang="sk-SK" sz="9600" dirty="0"/>
              <a:t>(3) Ak fyzickej osobe podľa odseku 2 písm. a) nebolo vydané právoplatné rozhodnutie o priamych platbách za predchádzajúci kalendárny rok alebo táto osoba v predchádzajúcom kalendárnom roku nepodala žiadosť o priame platby, celkovou sumou priamych platieb je násobok počtu hektárov alebo zvierat, na ktoré možno poskytnúť podporu, nahlásených poľnohospodárom v roku podania žiadosti o podporu a príslušnej sadzby priamej platby za predchádzajúci kalendárny rok.</a:t>
            </a:r>
          </a:p>
          <a:p>
            <a:pPr marL="0" indent="0">
              <a:buNone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852074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C7BA3-547A-6FC4-6E7A-29E94FE4B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BC087-CB42-862E-F6FE-4025CC60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" y="251791"/>
            <a:ext cx="11672888" cy="1106557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                 </a:t>
            </a:r>
            <a:br>
              <a:rPr lang="sk-SK" sz="5400" b="1" dirty="0"/>
            </a:br>
            <a:r>
              <a:rPr lang="sk-SK" sz="5400" b="1" dirty="0"/>
              <a:t>			</a:t>
            </a:r>
            <a:r>
              <a:rPr lang="sk-SK" b="1" dirty="0"/>
              <a:t> Inšpekčné organizácie EPV </a:t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C6EC49-F58D-42A1-E5E8-2010BB7FA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3"/>
            <a:ext cx="10515600" cy="5497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600" b="1" dirty="0"/>
              <a:t> </a:t>
            </a:r>
            <a:r>
              <a:rPr lang="sk-SK" b="1" dirty="0" err="1">
                <a:solidFill>
                  <a:srgbClr val="B8312F"/>
                </a:solidFill>
                <a:effectLst/>
              </a:rPr>
              <a:t>Naturalis</a:t>
            </a:r>
            <a:r>
              <a:rPr lang="sk-SK" b="1" dirty="0">
                <a:solidFill>
                  <a:srgbClr val="B8312F"/>
                </a:solidFill>
                <a:effectLst/>
              </a:rPr>
              <a:t> SK, </a:t>
            </a:r>
            <a:r>
              <a:rPr lang="sk-SK" b="1" dirty="0" err="1">
                <a:solidFill>
                  <a:srgbClr val="B8312F"/>
                </a:solidFill>
                <a:effectLst/>
              </a:rPr>
              <a:t>s.r.o</a:t>
            </a:r>
            <a:r>
              <a:rPr lang="sk-SK" b="1" dirty="0">
                <a:solidFill>
                  <a:srgbClr val="B8312F"/>
                </a:solidFill>
                <a:effectLst/>
              </a:rPr>
              <a:t>. / </a:t>
            </a:r>
            <a:r>
              <a:rPr lang="sk-SK" dirty="0"/>
              <a:t>Kód inšpekčnej organizácie: </a:t>
            </a:r>
            <a:r>
              <a:rPr lang="sk-SK" b="1" dirty="0"/>
              <a:t>SK-BIO-002</a:t>
            </a:r>
            <a:endParaRPr lang="sk-SK" dirty="0"/>
          </a:p>
          <a:p>
            <a:r>
              <a:rPr lang="sk-SK" dirty="0"/>
              <a:t>Sídlo organizácie: Kalinčiakova 27, 831 04 Bratislava </a:t>
            </a:r>
            <a:br>
              <a:rPr lang="sk-SK" dirty="0"/>
            </a:br>
            <a:r>
              <a:rPr lang="sk-SK" dirty="0"/>
              <a:t>Webová stránka: </a:t>
            </a:r>
            <a:r>
              <a:rPr lang="sk-SK" u="sng" dirty="0">
                <a:hlinkClick r:id="rId2"/>
              </a:rPr>
              <a:t>http://www.naturalis.sk/</a:t>
            </a:r>
            <a:endParaRPr lang="sk-SK" dirty="0"/>
          </a:p>
          <a:p>
            <a:r>
              <a:rPr lang="sk-SK" dirty="0"/>
              <a:t>Webové prepojenie na zverejnené certifikáty: </a:t>
            </a:r>
            <a:r>
              <a:rPr lang="sk-SK" u="sng" dirty="0">
                <a:hlinkClick r:id="rId3"/>
              </a:rPr>
              <a:t>http://www.naturalis.sk/certifikaty-vyrobkov/</a:t>
            </a:r>
            <a:endParaRPr lang="sk-SK" dirty="0"/>
          </a:p>
          <a:p>
            <a:pPr marL="0" indent="0">
              <a:buNone/>
            </a:pPr>
            <a:br>
              <a:rPr lang="sk-SK" dirty="0"/>
            </a:br>
            <a:r>
              <a:rPr lang="sk-SK" b="1" dirty="0" err="1">
                <a:solidFill>
                  <a:srgbClr val="B8312F"/>
                </a:solidFill>
                <a:effectLst/>
              </a:rPr>
              <a:t>Biokont</a:t>
            </a:r>
            <a:r>
              <a:rPr lang="sk-SK" b="1" dirty="0">
                <a:solidFill>
                  <a:srgbClr val="B8312F"/>
                </a:solidFill>
                <a:effectLst/>
              </a:rPr>
              <a:t> CZ, </a:t>
            </a:r>
            <a:r>
              <a:rPr lang="sk-SK" b="1" dirty="0" err="1">
                <a:solidFill>
                  <a:srgbClr val="B8312F"/>
                </a:solidFill>
                <a:effectLst/>
              </a:rPr>
              <a:t>s.r.o</a:t>
            </a:r>
            <a:r>
              <a:rPr lang="sk-SK" b="1" dirty="0">
                <a:solidFill>
                  <a:srgbClr val="B8312F"/>
                </a:solidFill>
                <a:effectLst/>
              </a:rPr>
              <a:t>. / </a:t>
            </a:r>
            <a:r>
              <a:rPr lang="sk-SK" dirty="0"/>
              <a:t>Kód inšpekčnej organizácie: </a:t>
            </a:r>
            <a:r>
              <a:rPr lang="sk-SK" b="1" dirty="0"/>
              <a:t>SK-BIO-003</a:t>
            </a:r>
            <a:endParaRPr lang="sk-SK" dirty="0"/>
          </a:p>
          <a:p>
            <a:r>
              <a:rPr lang="sk-SK" dirty="0"/>
              <a:t>Sídlo organizácie:</a:t>
            </a:r>
            <a:r>
              <a:rPr lang="sk-SK" b="1" dirty="0"/>
              <a:t> </a:t>
            </a:r>
            <a:r>
              <a:rPr lang="sk-SK" dirty="0" err="1"/>
              <a:t>Měříčkova</a:t>
            </a:r>
            <a:r>
              <a:rPr lang="sk-SK" dirty="0"/>
              <a:t> 34, 621 00 Brno, Česká republika </a:t>
            </a:r>
            <a:br>
              <a:rPr lang="sk-SK" dirty="0"/>
            </a:br>
            <a:r>
              <a:rPr lang="sk-SK" dirty="0"/>
              <a:t>Splnomocnený zástupca na území Slovenskej republiky: Bc. Alžbeta </a:t>
            </a:r>
            <a:r>
              <a:rPr lang="sk-SK" dirty="0" err="1"/>
              <a:t>Krišková</a:t>
            </a:r>
            <a:r>
              <a:rPr lang="sk-SK" dirty="0"/>
              <a:t>, Gazdovská ulica 3010/5A, 971 01 Prievidza </a:t>
            </a:r>
            <a:br>
              <a:rPr lang="sk-SK" dirty="0"/>
            </a:br>
            <a:r>
              <a:rPr lang="sk-SK" dirty="0"/>
              <a:t>Webová stránka: </a:t>
            </a:r>
            <a:r>
              <a:rPr lang="sk-SK" u="sng" dirty="0">
                <a:hlinkClick r:id="rId4"/>
              </a:rPr>
              <a:t>http://www.biokont.sk/</a:t>
            </a:r>
            <a:endParaRPr lang="sk-SK" dirty="0"/>
          </a:p>
          <a:p>
            <a:r>
              <a:rPr lang="sk-SK" dirty="0"/>
              <a:t>Webové prepojenie na zverejnené certifikáty: </a:t>
            </a:r>
            <a:r>
              <a:rPr lang="sk-SK" u="sng" dirty="0">
                <a:hlinkClick r:id="rId5"/>
              </a:rPr>
              <a:t>http://www.biokont.sk/?e=190</a:t>
            </a:r>
            <a:endParaRPr lang="sk-SK" dirty="0"/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341309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555F31-C104-955F-3E34-5093E642A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A7963-A44A-2F76-BBFA-5394C51C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" y="251791"/>
            <a:ext cx="11672888" cy="1106557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                 </a:t>
            </a:r>
            <a:br>
              <a:rPr lang="sk-SK" sz="5400" b="1" dirty="0"/>
            </a:br>
            <a:r>
              <a:rPr lang="sk-SK" sz="5400" b="1" dirty="0"/>
              <a:t>			</a:t>
            </a:r>
            <a:r>
              <a:rPr lang="sk-SK" b="1" dirty="0"/>
              <a:t> Povinnosti v EPV </a:t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3F6A80-3D6D-4062-0501-A45524573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3"/>
            <a:ext cx="10515600" cy="54979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1/ strpieť kontrolu minimálne 1 x ročne </a:t>
            </a:r>
          </a:p>
          <a:p>
            <a:pPr marL="0" indent="0">
              <a:buNone/>
            </a:pPr>
            <a:r>
              <a:rPr lang="sk-SK" dirty="0"/>
              <a:t>2/ platiť za kontrolu</a:t>
            </a:r>
          </a:p>
          <a:p>
            <a:pPr marL="0" indent="0">
              <a:buNone/>
            </a:pPr>
            <a:r>
              <a:rPr lang="sk-SK" dirty="0"/>
              <a:t>3/ viesť záznamy :</a:t>
            </a:r>
          </a:p>
          <a:p>
            <a:pPr marL="0" indent="0">
              <a:buNone/>
            </a:pPr>
            <a:r>
              <a:rPr lang="sk-SK" dirty="0"/>
              <a:t>- Kniha honov</a:t>
            </a:r>
          </a:p>
          <a:p>
            <a:pPr>
              <a:buFontTx/>
              <a:buChar char="-"/>
            </a:pPr>
            <a:r>
              <a:rPr lang="sk-SK" dirty="0"/>
              <a:t>Evidencia zvierat</a:t>
            </a:r>
          </a:p>
          <a:p>
            <a:pPr>
              <a:buFontTx/>
              <a:buChar char="-"/>
            </a:pPr>
            <a:r>
              <a:rPr lang="sk-SK" dirty="0"/>
              <a:t>Kniha veterinárnych úkonov</a:t>
            </a:r>
          </a:p>
          <a:p>
            <a:pPr>
              <a:buFontTx/>
              <a:buChar char="-"/>
            </a:pPr>
            <a:r>
              <a:rPr lang="sk-SK" dirty="0"/>
              <a:t>Evidencia hnojív a ochranných prípravkov</a:t>
            </a:r>
          </a:p>
          <a:p>
            <a:pPr marL="0" indent="0">
              <a:buNone/>
            </a:pPr>
            <a:r>
              <a:rPr lang="sk-SK" dirty="0"/>
              <a:t>4/ každú zmenu v registrácii hlásiť na ÚKSÚP a inšpekčnú organizáciu do   	30 dní</a:t>
            </a:r>
          </a:p>
        </p:txBody>
      </p:sp>
    </p:spTree>
    <p:extLst>
      <p:ext uri="{BB962C8B-B14F-4D97-AF65-F5344CB8AC3E}">
        <p14:creationId xmlns:p14="http://schemas.microsoft.com/office/powerpoint/2010/main" val="2999666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CFB1B-EA25-6405-9E0D-170C7A84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               Označovanie výrobkov EPV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3EF626-B0B6-E84C-19B1-DAE3A8FA4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Kód inšpekčnej organizácie</a:t>
            </a:r>
          </a:p>
          <a:p>
            <a:r>
              <a:rPr lang="sk-SK" dirty="0"/>
              <a:t>„poľnohospodárstvo SK“</a:t>
            </a:r>
          </a:p>
          <a:p>
            <a:r>
              <a:rPr lang="sk-SK" dirty="0"/>
              <a:t>Grafický znak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C7D45500-CD1C-0CC2-2D3D-FA02E8A8B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506" y="1825625"/>
            <a:ext cx="3630267" cy="507941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0ACA126-982F-AD82-A064-7FB11E0A8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632" y="3907320"/>
            <a:ext cx="30956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6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63B3C2-9458-8F78-85D6-B3ED7A22C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7B818-574A-31A2-1E80-D486B6EE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" y="251791"/>
            <a:ext cx="11672888" cy="1106557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                 </a:t>
            </a:r>
            <a:br>
              <a:rPr lang="sk-SK" sz="5400" b="1" dirty="0"/>
            </a:br>
            <a:r>
              <a:rPr lang="sk-SK" sz="5400" b="1" dirty="0"/>
              <a:t>		Platby na EPV konverzia a udržanie</a:t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DFE456F-D0E2-1343-C129-9E5A44524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3"/>
            <a:ext cx="10515600" cy="5497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dirty="0"/>
              <a:t>a)  ornej pôda 170,00 €/ha</a:t>
            </a:r>
          </a:p>
          <a:p>
            <a:pPr marL="0" indent="0">
              <a:buNone/>
            </a:pPr>
            <a:r>
              <a:rPr lang="sk-SK" sz="2000" dirty="0"/>
              <a:t>b)  jahody  1111,00 €/ha</a:t>
            </a:r>
          </a:p>
          <a:p>
            <a:pPr marL="0" indent="0">
              <a:buNone/>
            </a:pPr>
            <a:r>
              <a:rPr lang="sk-SK" sz="2000" dirty="0"/>
              <a:t>c)  konzumné zemiaky 735,00 €/ha </a:t>
            </a:r>
          </a:p>
          <a:p>
            <a:pPr marL="0" indent="0">
              <a:buNone/>
            </a:pPr>
            <a:r>
              <a:rPr lang="sk-SK" sz="2000" dirty="0"/>
              <a:t>d) liečivé koreninové alebo aromatické rastliny 417 €/ha</a:t>
            </a:r>
          </a:p>
          <a:p>
            <a:pPr marL="0" indent="0">
              <a:buNone/>
            </a:pPr>
            <a:r>
              <a:rPr lang="sk-SK" sz="2000" dirty="0"/>
              <a:t>e)  zelenina 795,00 €/ha </a:t>
            </a:r>
          </a:p>
          <a:p>
            <a:pPr marL="0" indent="0">
              <a:buNone/>
            </a:pPr>
            <a:r>
              <a:rPr lang="sk-SK" sz="2000" dirty="0"/>
              <a:t>f)  rodiaci ovocný sad  s vyšším počtom jedincov 904,00 €/ha </a:t>
            </a:r>
          </a:p>
          <a:p>
            <a:pPr marL="0" indent="0">
              <a:buNone/>
            </a:pPr>
            <a:r>
              <a:rPr lang="sk-SK" sz="2000" dirty="0"/>
              <a:t>g)  mladý ovocný sad s vyšším počtom jedincov  554,00€/ha</a:t>
            </a:r>
          </a:p>
          <a:p>
            <a:pPr marL="0" indent="0">
              <a:buNone/>
            </a:pPr>
            <a:r>
              <a:rPr lang="sk-SK" sz="2000" dirty="0"/>
              <a:t>h)  ovocného sadu ostatného 814,00 €/ha</a:t>
            </a:r>
          </a:p>
          <a:p>
            <a:pPr marL="0" indent="0">
              <a:buNone/>
            </a:pPr>
            <a:r>
              <a:rPr lang="sk-SK" sz="2000" dirty="0"/>
              <a:t>i) ovocný sad zmiešaný, krajinotvorný 497,00 €/ha</a:t>
            </a:r>
          </a:p>
          <a:p>
            <a:pPr marL="0" indent="0">
              <a:buNone/>
            </a:pPr>
            <a:r>
              <a:rPr lang="sk-SK" sz="2000" dirty="0"/>
              <a:t>j)  rodiaca vinica 762,00 €/ha</a:t>
            </a:r>
          </a:p>
          <a:p>
            <a:pPr marL="0" indent="0">
              <a:buNone/>
            </a:pPr>
            <a:r>
              <a:rPr lang="sk-SK" sz="2000" dirty="0"/>
              <a:t>k) mladá vinica 468,00 €/ha</a:t>
            </a:r>
          </a:p>
          <a:p>
            <a:pPr marL="0" indent="0">
              <a:buNone/>
            </a:pPr>
            <a:r>
              <a:rPr lang="sk-SK" sz="2000" dirty="0"/>
              <a:t>l) TTP so základným prínosom k špecifickým cieľom ( pri zaťažení 0,3 DJ/ha) 96,00 €/ha</a:t>
            </a:r>
          </a:p>
          <a:p>
            <a:pPr marL="0" indent="0">
              <a:buNone/>
            </a:pPr>
            <a:r>
              <a:rPr lang="sk-SK" sz="2000" dirty="0"/>
              <a:t>m) TTP s vyšším prínosom k špecifickým cieľom ( pri zaťažení 0,5 DJ/ha) 127,00 €/ha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9019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B2A15B-DF0B-DA96-0BAA-270535099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E0EBD-161A-05B7-5E59-E6D2B41B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" y="251791"/>
            <a:ext cx="11672888" cy="1106557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                 </a:t>
            </a:r>
            <a:br>
              <a:rPr lang="sk-SK" sz="5400" b="1" dirty="0"/>
            </a:br>
            <a:r>
              <a:rPr lang="sk-SK" sz="5400" b="1" dirty="0"/>
              <a:t>			</a:t>
            </a:r>
            <a:r>
              <a:rPr lang="sk-SK" dirty="0"/>
              <a:t> </a:t>
            </a:r>
            <a:r>
              <a:rPr lang="sk-SK" b="1" dirty="0"/>
              <a:t>Aktuálne termíny PPA</a:t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0B0AFE0-8AE7-406E-BBBF-4F1AB088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3"/>
            <a:ext cx="10515600" cy="5497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b="1" dirty="0"/>
              <a:t>Podávanie žiadostí :</a:t>
            </a:r>
          </a:p>
          <a:p>
            <a:pPr marL="0" indent="0">
              <a:buNone/>
            </a:pPr>
            <a:r>
              <a:rPr lang="sk-SK" dirty="0"/>
              <a:t>termín podávania žiadostí VDJ			17.2.-28.2.2025</a:t>
            </a:r>
          </a:p>
          <a:p>
            <a:pPr marL="0" indent="0">
              <a:buNone/>
            </a:pPr>
            <a:r>
              <a:rPr lang="sk-SK" dirty="0"/>
              <a:t>termín podávania Jednotných žiadostí		14.4.-15.5.2025</a:t>
            </a:r>
          </a:p>
          <a:p>
            <a:pPr marL="0" indent="0">
              <a:buNone/>
            </a:pPr>
            <a:r>
              <a:rPr lang="sk-SK" dirty="0"/>
              <a:t>termín podávania žiadostí so sankciou		16.5.-31.5.2025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Vyplácanie :</a:t>
            </a:r>
          </a:p>
          <a:p>
            <a:pPr marL="0" indent="0">
              <a:buNone/>
            </a:pPr>
            <a:r>
              <a:rPr lang="sk-SK" dirty="0"/>
              <a:t>Termín výplaty VDJ					1.8.2025</a:t>
            </a:r>
          </a:p>
          <a:p>
            <a:pPr marL="0" indent="0">
              <a:buNone/>
            </a:pPr>
            <a:r>
              <a:rPr lang="sk-SK" dirty="0"/>
              <a:t>Vyplácanie preddavkov				3.11.2025</a:t>
            </a:r>
          </a:p>
          <a:p>
            <a:pPr marL="0" indent="0">
              <a:buNone/>
            </a:pPr>
            <a:r>
              <a:rPr lang="sk-SK" dirty="0"/>
              <a:t>Vydávanie rozhodnutí				1.12.2025</a:t>
            </a:r>
          </a:p>
          <a:p>
            <a:pPr marL="0" indent="0">
              <a:buNone/>
            </a:pPr>
            <a:r>
              <a:rPr lang="sk-SK" dirty="0"/>
              <a:t>Začiatok vyplácania na základe vydaných r.	3.12.2025</a:t>
            </a:r>
          </a:p>
        </p:txBody>
      </p:sp>
    </p:spTree>
    <p:extLst>
      <p:ext uri="{BB962C8B-B14F-4D97-AF65-F5344CB8AC3E}">
        <p14:creationId xmlns:p14="http://schemas.microsoft.com/office/powerpoint/2010/main" val="1786285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F23553-ABA9-5FF3-2CD2-81A2F0566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A451B-CFB1-23BE-D8D6-22C681B1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" y="251791"/>
            <a:ext cx="11672888" cy="1106557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                </a:t>
            </a:r>
            <a:br>
              <a:rPr lang="sk-SK" sz="5400" b="1" dirty="0"/>
            </a:br>
            <a:r>
              <a:rPr lang="sk-SK" sz="5400" b="1" dirty="0"/>
              <a:t>			 </a:t>
            </a:r>
            <a:r>
              <a:rPr lang="sk-SK" sz="4400" b="1" dirty="0">
                <a:solidFill>
                  <a:schemeClr val="tx1"/>
                </a:solidFill>
              </a:rPr>
              <a:t>Ďakujem za pozornosť</a:t>
            </a:r>
            <a:br>
              <a:rPr lang="sk-SK" sz="5400" b="1" dirty="0"/>
            </a:br>
            <a:r>
              <a:rPr lang="sk-SK" sz="5400" b="1" dirty="0"/>
              <a:t>			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5B395A-9C0D-1221-BCE2-65E7A82C4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5703"/>
            <a:ext cx="10515600" cy="54979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Zuzana Homolová </a:t>
            </a:r>
          </a:p>
          <a:p>
            <a:pPr marL="0" indent="0">
              <a:buNone/>
            </a:pPr>
            <a:r>
              <a:rPr lang="sk-SK" dirty="0" err="1"/>
              <a:t>Ekotrend</a:t>
            </a:r>
            <a:r>
              <a:rPr lang="sk-SK" dirty="0"/>
              <a:t> Slovakia – zväz ekologického poľnohospodárstva</a:t>
            </a:r>
          </a:p>
          <a:p>
            <a:pPr marL="0" indent="0">
              <a:buNone/>
            </a:pPr>
            <a:r>
              <a:rPr lang="sk-SK" dirty="0">
                <a:hlinkClick r:id="rId2"/>
              </a:rPr>
              <a:t>www.ecotrend.sk</a:t>
            </a:r>
            <a:r>
              <a:rPr lang="sk-SK" dirty="0"/>
              <a:t>     ecotrend@ecotrend.sk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0102D3-F1CD-D850-1272-0B6FC5303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9" y="1109869"/>
            <a:ext cx="5499652" cy="41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1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073A8-B3AD-3E33-6B0D-075BE302F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71B21-AA92-949C-B0A7-47541724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 fontScale="90000"/>
          </a:bodyPr>
          <a:lstStyle/>
          <a:p>
            <a:br>
              <a:rPr lang="sk-SK" sz="5400" dirty="0"/>
            </a:br>
            <a:r>
              <a:rPr lang="sk-SK" sz="5400" dirty="0"/>
              <a:t>			</a:t>
            </a:r>
            <a:r>
              <a:rPr lang="sk-SK" sz="5400" b="1" dirty="0"/>
              <a:t>Aktívny poľnohospodár</a:t>
            </a:r>
            <a:br>
              <a:rPr lang="sk-SK" sz="5400" dirty="0"/>
            </a:b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EF50EB-FDF2-4121-A46D-7C572138A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3863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sk-SK" sz="3600" dirty="0"/>
          </a:p>
          <a:p>
            <a:pPr marL="0" indent="0">
              <a:buNone/>
            </a:pPr>
            <a:r>
              <a:rPr lang="sk-SK" sz="5100" dirty="0"/>
              <a:t>(4) Príjmom z poľnohospodárskej činnosti podľa odseku 2 písm. b) je príjem pred zdanením, ktorý fyzická osoba získala zo svojej poľnohospodárskej činnosti a prijatá podpora; príjmom z poľnohospodárskej činnosti je aj príjem zo spracovania poľnohospodárskych výrobkov, ak spracované poľnohospodárske výrobky neprechádzajú do vlastníctva spracovateľa a ak výsledkom tohto spracovania je iný poľnohospodársky výrobok. Ostatné príjmy zo spracovania poľnohospodárskych výrobkov sa považujú za príjem z nepoľnohospodárskych činností pred zdanením.</a:t>
            </a:r>
          </a:p>
          <a:p>
            <a:pPr marL="0" indent="0">
              <a:buNone/>
            </a:pPr>
            <a:r>
              <a:rPr lang="sk-SK" sz="5100" dirty="0"/>
              <a:t>(5) Fyzická osoba – podnikateľ alebo právnická osoba sa považuje za aktívneho poľnohospodára, ak jej</a:t>
            </a:r>
          </a:p>
          <a:p>
            <a:pPr marL="0" indent="0">
              <a:buNone/>
            </a:pPr>
            <a:r>
              <a:rPr lang="sk-SK" sz="5100" dirty="0"/>
              <a:t>a) predmetom podnikania, predmetom činnosti alebo druhom činnosti zapísanej v obchodnom registri alebo v inej obdobnej evidencii je len poľnohospodárska činnosť, alebo poľnohospodárska činnosť a ďalšie činnosti súvisiace s poľnohospodárskou činnosťou a prevádzkovaním poľnohospodárskeho podniku, alebo</a:t>
            </a:r>
          </a:p>
          <a:p>
            <a:pPr marL="0" indent="0">
              <a:buNone/>
            </a:pPr>
            <a:r>
              <a:rPr lang="sk-SK" sz="5100" dirty="0"/>
              <a:t>b) spĺňa podmienky podľa odseku 2 alebo odseku 3.</a:t>
            </a:r>
          </a:p>
        </p:txBody>
      </p:sp>
    </p:spTree>
    <p:extLst>
      <p:ext uri="{BB962C8B-B14F-4D97-AF65-F5344CB8AC3E}">
        <p14:creationId xmlns:p14="http://schemas.microsoft.com/office/powerpoint/2010/main" val="82559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1C4137-88B7-5F72-7F8F-36C2D6CC6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924BE-F4EE-D7BB-9198-973482F0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 fontScale="90000"/>
          </a:bodyPr>
          <a:lstStyle/>
          <a:p>
            <a:br>
              <a:rPr lang="sk-SK" sz="5400" dirty="0"/>
            </a:br>
            <a:r>
              <a:rPr lang="sk-SK" sz="5400" dirty="0"/>
              <a:t>			</a:t>
            </a:r>
            <a:r>
              <a:rPr lang="sk-SK" sz="5400" b="1" dirty="0"/>
              <a:t>Aktívny poľnohospodár</a:t>
            </a:r>
            <a:br>
              <a:rPr lang="sk-SK" sz="5400" dirty="0"/>
            </a:br>
            <a:endParaRPr lang="sk-SK" sz="5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AF0ACB-6773-058C-59A6-F71F03C3E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3863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k-SK" sz="3600" dirty="0"/>
          </a:p>
          <a:p>
            <a:pPr marL="0" indent="0">
              <a:buNone/>
            </a:pPr>
            <a:endParaRPr lang="sk-SK" sz="3600" dirty="0"/>
          </a:p>
          <a:p>
            <a:pPr marL="0" indent="0">
              <a:buNone/>
            </a:pPr>
            <a:r>
              <a:rPr lang="sk-SK" sz="3600" dirty="0"/>
              <a:t>(6) Osoba sa považuje za aktívneho poľnohospodára, ak celková suma priamych platieb za predchádzajúci kalendárny rok, ktorých je prijímateľom, nepresiahla sumu 5 000 eur.</a:t>
            </a:r>
          </a:p>
          <a:p>
            <a:pPr marL="0" indent="0">
              <a:buNone/>
            </a:pPr>
            <a:r>
              <a:rPr lang="sk-SK" sz="3600" dirty="0"/>
              <a:t>(7) Ak osobe podľa odseku 6 nebolo vydané právoplatné rozhodnutie o priamych platbách za predchádzajúci kalendárny rok alebo táto osoba v predchádzajúcom kalendárnom roku nepodala žiadosť o priame platby, celkovou výškou priamych platieb je násobok počtu hektárov alebo zvierat, na ktoré možno poskytnúť podporu, nahlásených poľnohospodárom v roku podania žiadosti o podporu a príslušnej sadzby priamej platby za predchádzajúci kalendárny rok.</a:t>
            </a:r>
          </a:p>
        </p:txBody>
      </p:sp>
    </p:spTree>
    <p:extLst>
      <p:ext uri="{BB962C8B-B14F-4D97-AF65-F5344CB8AC3E}">
        <p14:creationId xmlns:p14="http://schemas.microsoft.com/office/powerpoint/2010/main" val="122462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3400A0-EE62-E856-32C8-F19F10794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39837-8F6A-75CF-8616-6EB0DD24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/>
          </a:bodyPr>
          <a:lstStyle/>
          <a:p>
            <a:r>
              <a:rPr lang="sk-SK" sz="5400" b="1" dirty="0"/>
              <a:t>                           Začiatky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206BAE-A3DB-0740-65A8-7CAFF28E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3863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3600" dirty="0"/>
          </a:p>
          <a:p>
            <a:pPr marL="0" indent="0">
              <a:buNone/>
            </a:pPr>
            <a:r>
              <a:rPr lang="sk-SK" sz="3600" dirty="0"/>
              <a:t>Prednášky Rudolfa Steinera v rámci  „Poľnohospodárskeho kurzu“  v lete 1924 znamenali začiatok alternatívneho poľnohospodárstva. Autor tu hovoril o hnojení ako oživovaní pôdy, o homeopatickej regulácii burín, chorôb a škodcov rastlín, o špeciálnych </a:t>
            </a:r>
            <a:r>
              <a:rPr lang="sk-SK" sz="3600" dirty="0" err="1"/>
              <a:t>biodynamických</a:t>
            </a:r>
            <a:r>
              <a:rPr lang="sk-SK" sz="3600" dirty="0"/>
              <a:t> preparátoch, o závislosti rastu rastlín na kozmických silách, o silových aspektoch krajinnej ekológie, o kŕmení zvierat a výžive človeka.</a:t>
            </a:r>
          </a:p>
        </p:txBody>
      </p:sp>
    </p:spTree>
    <p:extLst>
      <p:ext uri="{BB962C8B-B14F-4D97-AF65-F5344CB8AC3E}">
        <p14:creationId xmlns:p14="http://schemas.microsoft.com/office/powerpoint/2010/main" val="372920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53104-0811-93C5-E616-B274C636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/>
          </a:bodyPr>
          <a:lstStyle/>
          <a:p>
            <a:r>
              <a:rPr lang="sk-SK" sz="5400" b="1" dirty="0"/>
              <a:t>       Čo je ekologické poľnohospodárstvo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8B6463-8834-FCAA-F889-AD121180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386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Ekologické poľnohospodárstvo je systém priaznivý voči životnému prostrediu, ktorého cieľom je trvalo udržateľný </a:t>
            </a:r>
            <a:r>
              <a:rPr lang="sk-SK" dirty="0" err="1"/>
              <a:t>agroekosystém</a:t>
            </a:r>
            <a:r>
              <a:rPr lang="sk-SK" dirty="0"/>
              <a:t>, ktorý využíva predovšetkým miestne a obnoviteľné zdroje, ekologicky šetrné technológie a postupy, ktoré minimalizujú poškodzovanie životného prostredia. </a:t>
            </a:r>
          </a:p>
          <a:p>
            <a:pPr marL="0" indent="0">
              <a:buNone/>
            </a:pPr>
            <a:r>
              <a:rPr lang="sk-SK" dirty="0"/>
              <a:t>Systém je chápaný ako jednotný a živý organizmus, príkladom mu je príroda, s ktorou hospodár harmonicky spolupracuje a rešpektuje jej prirodzené zákonitosti a limity. Človek je súčasťou prírody, nesie etickú a spoločenskú zodpovednosť za šetrné využitie krajiny a jej ochranu. </a:t>
            </a:r>
          </a:p>
          <a:p>
            <a:pPr marL="0" indent="0">
              <a:buNone/>
            </a:pPr>
            <a:r>
              <a:rPr lang="sk-SK" dirty="0"/>
              <a:t>Ekologické poľnohospodárstvo zahŕňa všetky varianty poľnohospodárskych systémov, ktoré ekologicky, sociálne a ekonomicky podporujú organickú produkciu potravín a materiálov.</a:t>
            </a:r>
          </a:p>
        </p:txBody>
      </p:sp>
    </p:spTree>
    <p:extLst>
      <p:ext uri="{BB962C8B-B14F-4D97-AF65-F5344CB8AC3E}">
        <p14:creationId xmlns:p14="http://schemas.microsoft.com/office/powerpoint/2010/main" val="47664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983B5-CA86-8FD0-F431-7924A9902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F8400-F28A-8288-4343-B594F980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/>
          </a:bodyPr>
          <a:lstStyle/>
          <a:p>
            <a:r>
              <a:rPr lang="sk-SK" sz="5400" b="1" dirty="0"/>
              <a:t>       Výmera PP v EPV k 31.1.2025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DCE3E2-5FF8-BF6C-F395-72DDE980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386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K 31.01.2025 je na Slovensku v systéme EPV registrovaných 1328 prevádzkovateľov (z toho ich je 964 s pôdou)</a:t>
            </a:r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2CA2F0A3-E43F-C137-41B7-016856FAF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02975"/>
              </p:ext>
            </p:extLst>
          </p:nvPr>
        </p:nvGraphicFramePr>
        <p:xfrm>
          <a:off x="384313" y="2120347"/>
          <a:ext cx="10842749" cy="4771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502">
                  <a:extLst>
                    <a:ext uri="{9D8B030D-6E8A-4147-A177-3AD203B41FA5}">
                      <a16:colId xmlns:a16="http://schemas.microsoft.com/office/drawing/2014/main" val="3319641485"/>
                    </a:ext>
                  </a:extLst>
                </a:gridCol>
                <a:gridCol w="1862101">
                  <a:extLst>
                    <a:ext uri="{9D8B030D-6E8A-4147-A177-3AD203B41FA5}">
                      <a16:colId xmlns:a16="http://schemas.microsoft.com/office/drawing/2014/main" val="1290586310"/>
                    </a:ext>
                  </a:extLst>
                </a:gridCol>
                <a:gridCol w="1847571">
                  <a:extLst>
                    <a:ext uri="{9D8B030D-6E8A-4147-A177-3AD203B41FA5}">
                      <a16:colId xmlns:a16="http://schemas.microsoft.com/office/drawing/2014/main" val="42217468"/>
                    </a:ext>
                  </a:extLst>
                </a:gridCol>
                <a:gridCol w="1959298">
                  <a:extLst>
                    <a:ext uri="{9D8B030D-6E8A-4147-A177-3AD203B41FA5}">
                      <a16:colId xmlns:a16="http://schemas.microsoft.com/office/drawing/2014/main" val="2685141148"/>
                    </a:ext>
                  </a:extLst>
                </a:gridCol>
                <a:gridCol w="1660843">
                  <a:extLst>
                    <a:ext uri="{9D8B030D-6E8A-4147-A177-3AD203B41FA5}">
                      <a16:colId xmlns:a16="http://schemas.microsoft.com/office/drawing/2014/main" val="2803535410"/>
                    </a:ext>
                  </a:extLst>
                </a:gridCol>
                <a:gridCol w="1903434">
                  <a:extLst>
                    <a:ext uri="{9D8B030D-6E8A-4147-A177-3AD203B41FA5}">
                      <a16:colId xmlns:a16="http://schemas.microsoft.com/office/drawing/2014/main" val="4002371347"/>
                    </a:ext>
                  </a:extLst>
                </a:gridCol>
              </a:tblGrid>
              <a:tr h="739603">
                <a:tc>
                  <a:txBody>
                    <a:bodyPr/>
                    <a:lstStyle/>
                    <a:p>
                      <a:r>
                        <a:rPr lang="sk-SK" sz="2400" dirty="0"/>
                        <a:t>Štatút pôdy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err="1"/>
                        <a:t>Poľnohospo-dárska</a:t>
                      </a:r>
                      <a:r>
                        <a:rPr lang="sk-SK" sz="2400" dirty="0"/>
                        <a:t> pôda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Orná pôda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TTP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Sady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Vinice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661179"/>
                  </a:ext>
                </a:extLst>
              </a:tr>
              <a:tr h="739603">
                <a:tc>
                  <a:txBody>
                    <a:bodyPr/>
                    <a:lstStyle/>
                    <a:p>
                      <a:r>
                        <a:rPr lang="sk-SK" sz="2400" dirty="0"/>
                        <a:t>ekologický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239 087,58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77 947,53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159 129,62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1 587,94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 422 49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494502"/>
                  </a:ext>
                </a:extLst>
              </a:tr>
              <a:tr h="739603">
                <a:tc>
                  <a:txBody>
                    <a:bodyPr/>
                    <a:lstStyle/>
                    <a:p>
                      <a:r>
                        <a:rPr lang="sk-SK" sz="2400" dirty="0" err="1"/>
                        <a:t>III.rok</a:t>
                      </a:r>
                      <a:r>
                        <a:rPr lang="sk-SK" sz="2400" dirty="0"/>
                        <a:t> konverzie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   267,88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     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       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   196,60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   71,28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14328"/>
                  </a:ext>
                </a:extLst>
              </a:tr>
              <a:tr h="739603">
                <a:tc>
                  <a:txBody>
                    <a:bodyPr/>
                    <a:lstStyle/>
                    <a:p>
                      <a:r>
                        <a:rPr lang="sk-SK" sz="2400" dirty="0"/>
                        <a:t>II. rok konverzie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18 460,40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6 615,74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11 743,53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     44,31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   56,82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398020"/>
                  </a:ext>
                </a:extLst>
              </a:tr>
              <a:tr h="739603">
                <a:tc>
                  <a:txBody>
                    <a:bodyPr/>
                    <a:lstStyle/>
                    <a:p>
                      <a:r>
                        <a:rPr lang="sk-SK" sz="2400" dirty="0"/>
                        <a:t>I. rok konverzie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11 024,53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3 774,27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  7 119,99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     77,51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   52,76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029222"/>
                  </a:ext>
                </a:extLst>
              </a:tr>
              <a:tr h="739603">
                <a:tc>
                  <a:txBody>
                    <a:bodyPr/>
                    <a:lstStyle/>
                    <a:p>
                      <a:r>
                        <a:rPr lang="sk-SK" sz="2400" dirty="0"/>
                        <a:t>spolu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268 840,39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88 337,54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177 993,14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1 906,36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/>
                        <a:t>       603,35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40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68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8AFCC-51C2-A45D-D9C7-CA6F78904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97BE4-4BF2-B05F-CF09-3F84EBD6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" y="101048"/>
            <a:ext cx="11672888" cy="1257299"/>
          </a:xfrm>
        </p:spPr>
        <p:txBody>
          <a:bodyPr>
            <a:normAutofit fontScale="90000"/>
          </a:bodyPr>
          <a:lstStyle/>
          <a:p>
            <a:r>
              <a:rPr lang="sk-SK" sz="5400" b="1" dirty="0"/>
              <a:t>Prečo ekologické poľnohospodárstvo (EPV) ?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A2587C6-AA78-6046-23D1-B5EF73B7E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4" y="1019278"/>
            <a:ext cx="5049077" cy="3786808"/>
          </a:xfr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98F8A52-06F2-2EC6-8029-8AD80D0DA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32" y="4168951"/>
            <a:ext cx="4059937" cy="2689049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DDA847C-A0B7-2BF3-DC2E-6BD3BD6E5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33" y="3278155"/>
            <a:ext cx="4773126" cy="357984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6C0C9342-57D6-B4DB-50A9-2449909D3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09" y="1073765"/>
            <a:ext cx="4126914" cy="30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2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65EE9-3FCE-DFE6-9930-363B07B65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E6BA6-F79C-01D0-10E6-407CC822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4301"/>
            <a:ext cx="11672888" cy="1257299"/>
          </a:xfrm>
        </p:spPr>
        <p:txBody>
          <a:bodyPr>
            <a:normAutofit fontScale="90000"/>
          </a:bodyPr>
          <a:lstStyle/>
          <a:p>
            <a:r>
              <a:rPr lang="sk-SK" sz="5400" dirty="0"/>
              <a:t>     </a:t>
            </a:r>
            <a:r>
              <a:rPr lang="sk-SK" sz="5400" b="1" dirty="0"/>
              <a:t>Tucet dôvodov pre EPV ( VÚRV Piešťany)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2BEE9D-C083-5AB8-3591-0AC3814E0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38638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sk-SK" dirty="0"/>
              <a:t>1/ Zvyšuje biodiverzitu</a:t>
            </a:r>
          </a:p>
          <a:p>
            <a:pPr>
              <a:buFontTx/>
              <a:buChar char="-"/>
            </a:pPr>
            <a:r>
              <a:rPr lang="sk-SK" dirty="0"/>
              <a:t>2/ Podporuje zdravšie pôdne prostredie</a:t>
            </a:r>
          </a:p>
          <a:p>
            <a:pPr>
              <a:buFontTx/>
              <a:buChar char="-"/>
            </a:pPr>
            <a:r>
              <a:rPr lang="sk-SK" dirty="0"/>
              <a:t>3/ Chráni vodu a vodné zdroje</a:t>
            </a:r>
          </a:p>
          <a:p>
            <a:pPr>
              <a:buFontTx/>
              <a:buChar char="-"/>
            </a:pPr>
            <a:r>
              <a:rPr lang="sk-SK" dirty="0"/>
              <a:t>4/ Zabezpečuje priaznivejšie podmienky pre chované zvieratá</a:t>
            </a:r>
          </a:p>
          <a:p>
            <a:pPr>
              <a:buFontTx/>
              <a:buChar char="-"/>
            </a:pPr>
            <a:r>
              <a:rPr lang="sk-SK" dirty="0"/>
              <a:t>5/ Nepoužíva génové technológie</a:t>
            </a:r>
          </a:p>
          <a:p>
            <a:pPr>
              <a:buFontTx/>
              <a:buChar char="-"/>
            </a:pPr>
            <a:r>
              <a:rPr lang="sk-SK" dirty="0"/>
              <a:t>6/ Produkty zvyšujú odolnosť voči civilizačných chorobám</a:t>
            </a:r>
          </a:p>
          <a:p>
            <a:pPr>
              <a:buFontTx/>
              <a:buChar char="-"/>
            </a:pPr>
            <a:r>
              <a:rPr lang="sk-SK" dirty="0"/>
              <a:t>7/ Produkty obsahujú viac živín a lepšie chutia</a:t>
            </a:r>
          </a:p>
          <a:p>
            <a:pPr>
              <a:buFontTx/>
              <a:buChar char="-"/>
            </a:pPr>
            <a:r>
              <a:rPr lang="sk-SK" dirty="0"/>
              <a:t>8/ Produkty sú bezpečnejšie</a:t>
            </a:r>
          </a:p>
          <a:p>
            <a:pPr>
              <a:buFontTx/>
              <a:buChar char="-"/>
            </a:pPr>
            <a:r>
              <a:rPr lang="sk-SK" dirty="0"/>
              <a:t>9/ Šetrí energiu</a:t>
            </a:r>
          </a:p>
          <a:p>
            <a:pPr>
              <a:buFontTx/>
              <a:buChar char="-"/>
            </a:pPr>
            <a:r>
              <a:rPr lang="sk-SK" dirty="0"/>
              <a:t>10/ Prispieva k stabilizácii klímy</a:t>
            </a:r>
          </a:p>
          <a:p>
            <a:pPr>
              <a:buFontTx/>
              <a:buChar char="-"/>
            </a:pPr>
            <a:r>
              <a:rPr lang="sk-SK" dirty="0"/>
              <a:t>11/ Je sociálne – prispieva k rozvoju vidieka</a:t>
            </a:r>
          </a:p>
          <a:p>
            <a:pPr>
              <a:buFontTx/>
              <a:buChar char="-"/>
            </a:pPr>
            <a:r>
              <a:rPr lang="sk-SK" dirty="0"/>
              <a:t>12/ Je schopné nasýtiť svet</a:t>
            </a:r>
          </a:p>
          <a:p>
            <a:pPr>
              <a:buFontTx/>
              <a:buChar char="-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371682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2507</Words>
  <Application>Microsoft Office PowerPoint</Application>
  <PresentationFormat>Širokouhlá</PresentationFormat>
  <Paragraphs>221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Motív Office</vt:lpstr>
      <vt:lpstr>Ekologické poľnohospodárstvo pre aktívnych poľnohospodárov – čo bolo včera, čo je dnes a inovácie, ktoré prinesie zajtrajšok   Legislatíva od A po Z</vt:lpstr>
      <vt:lpstr>    Aktívny poľnohospodár </vt:lpstr>
      <vt:lpstr>    Aktívny poľnohospodár </vt:lpstr>
      <vt:lpstr>    Aktívny poľnohospodár </vt:lpstr>
      <vt:lpstr>                           Začiatky</vt:lpstr>
      <vt:lpstr>       Čo je ekologické poľnohospodárstvo </vt:lpstr>
      <vt:lpstr>       Výmera PP v EPV k 31.1.2025</vt:lpstr>
      <vt:lpstr>Prečo ekologické poľnohospodárstvo (EPV) ?</vt:lpstr>
      <vt:lpstr>     Tucet dôvodov pre EPV ( VÚRV Piešťany)</vt:lpstr>
      <vt:lpstr>                         Legislatíva EPV - EÚ</vt:lpstr>
      <vt:lpstr>                         Legislatíva EPV - SR</vt:lpstr>
      <vt:lpstr>                 EPV  -  Zákon č.282/2020 - §1  </vt:lpstr>
      <vt:lpstr>                 EPV  -  Zákon č.282/2020 - §2  </vt:lpstr>
      <vt:lpstr>                 Čo sa nesmie v EPV  </vt:lpstr>
      <vt:lpstr>                 Čo sa nesmie v EPV  </vt:lpstr>
      <vt:lpstr>                        Čo sa musí v EPV – NV 3/2023  </vt:lpstr>
      <vt:lpstr>                        Čo sa musí v EPV – NV 3/2023  </vt:lpstr>
      <vt:lpstr>                        Čo sa musí v EPV – NV 3/2023  </vt:lpstr>
      <vt:lpstr>                     Ako vstúpiť do EPV ?  </vt:lpstr>
      <vt:lpstr>                      Inšpekčné organizácie EPV  </vt:lpstr>
      <vt:lpstr>                      Povinnosti v EPV  </vt:lpstr>
      <vt:lpstr>                Označovanie výrobkov EPV</vt:lpstr>
      <vt:lpstr>                    Platby na EPV konverzia a udržanie </vt:lpstr>
      <vt:lpstr>                      Aktuálne termíny PPA </vt:lpstr>
      <vt:lpstr>                     Ďakujem za pozornosť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zuzana</dc:creator>
  <cp:lastModifiedBy>zuzana</cp:lastModifiedBy>
  <cp:revision>38</cp:revision>
  <dcterms:created xsi:type="dcterms:W3CDTF">2025-02-16T17:55:59Z</dcterms:created>
  <dcterms:modified xsi:type="dcterms:W3CDTF">2025-02-20T05:41:54Z</dcterms:modified>
</cp:coreProperties>
</file>