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8" r:id="rId3"/>
    <p:sldId id="319" r:id="rId4"/>
    <p:sldId id="337" r:id="rId5"/>
    <p:sldId id="338" r:id="rId6"/>
    <p:sldId id="339" r:id="rId7"/>
    <p:sldId id="308" r:id="rId8"/>
    <p:sldId id="298" r:id="rId9"/>
    <p:sldId id="343" r:id="rId10"/>
    <p:sldId id="340" r:id="rId11"/>
    <p:sldId id="341" r:id="rId12"/>
    <p:sldId id="310" r:id="rId13"/>
    <p:sldId id="299" r:id="rId14"/>
    <p:sldId id="306" r:id="rId15"/>
    <p:sldId id="289" r:id="rId16"/>
    <p:sldId id="296" r:id="rId17"/>
    <p:sldId id="297" r:id="rId18"/>
    <p:sldId id="311" r:id="rId19"/>
    <p:sldId id="313" r:id="rId20"/>
    <p:sldId id="307" r:id="rId21"/>
    <p:sldId id="301" r:id="rId22"/>
    <p:sldId id="302" r:id="rId23"/>
    <p:sldId id="312" r:id="rId24"/>
    <p:sldId id="294" r:id="rId25"/>
    <p:sldId id="317" r:id="rId26"/>
    <p:sldId id="342" r:id="rId27"/>
    <p:sldId id="287" r:id="rId28"/>
    <p:sldId id="330" r:id="rId29"/>
    <p:sldId id="267" r:id="rId30"/>
    <p:sldId id="314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" initials="z" lastIdx="1" clrIdx="0">
    <p:extLst>
      <p:ext uri="{19B8F6BF-5375-455C-9EA6-DF929625EA0E}">
        <p15:presenceInfo xmlns:p15="http://schemas.microsoft.com/office/powerpoint/2012/main" userId="zu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9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33E-07FF-4EDF-B8D8-03E86252C28C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FE29-3BCF-4830-B123-98007490917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ebp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trend.sk/" TargetMode="External"/><Relationship Id="rId2" Type="http://schemas.openxmlformats.org/officeDocument/2006/relationships/hyperlink" Target="http://www.predajzdvor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zpi.sk/sk/podohospodarske-poradenstvo" TargetMode="External"/><Relationship Id="rId2" Type="http://schemas.openxmlformats.org/officeDocument/2006/relationships/hyperlink" Target="https://izpi.sk/sk/regionalne-pracovi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zpi.sk/sk/katalog-poradenskych-produktov-platny-od-112023/" TargetMode="External"/><Relationship Id="rId5" Type="http://schemas.openxmlformats.org/officeDocument/2006/relationships/hyperlink" Target="https://izpi.sk/sk/katalog-poradenskych-produktov/" TargetMode="External"/><Relationship Id="rId4" Type="http://schemas.openxmlformats.org/officeDocument/2006/relationships/hyperlink" Target="https://izpi.sk/sk/centralny-register-poradcov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odorica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481"/>
            <a:ext cx="7772400" cy="1954299"/>
          </a:xfrm>
        </p:spPr>
        <p:txBody>
          <a:bodyPr>
            <a:normAutofit fontScale="90000"/>
          </a:bodyPr>
          <a:lstStyle/>
          <a:p>
            <a:r>
              <a:rPr lang="sk-SK" sz="6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Podmienky a zmeny v p</a:t>
            </a:r>
            <a:r>
              <a:rPr lang="sk-SK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redaji z dvora v SR a EÚ</a:t>
            </a:r>
            <a:br>
              <a:rPr lang="sk-SK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Zbojská 22.2.2025</a:t>
            </a:r>
            <a:endParaRPr lang="sk-SK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4118784"/>
            <a:ext cx="6444208" cy="2739216"/>
          </a:xfrm>
        </p:spPr>
        <p:txBody>
          <a:bodyPr>
            <a:normAutofit/>
          </a:bodyPr>
          <a:lstStyle/>
          <a:p>
            <a:endParaRPr lang="sk-SK" sz="1200" dirty="0"/>
          </a:p>
          <a:p>
            <a:r>
              <a:rPr lang="sk-SK" sz="1200" dirty="0"/>
              <a:t>				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2847964-E2A3-64C7-CF88-F8E1E334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2276872"/>
            <a:ext cx="6624735" cy="44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F634-8242-AD8C-C797-F1C4B0D0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3CA5E-E724-3F18-3D2E-C1CE53BE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0CC24C7-E098-B1A4-EA47-4E4D3C1E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i="1" dirty="0"/>
              <a:t>§ 4 a) bitúnok – nemusí mať</a:t>
            </a:r>
          </a:p>
          <a:p>
            <a:r>
              <a:rPr lang="sk-SK" sz="1800" i="1" dirty="0"/>
              <a:t>1.</a:t>
            </a:r>
            <a:r>
              <a:rPr lang="sk-SK" sz="1800" dirty="0"/>
              <a:t> čakacie ohrady, ak sú zvieratá po presunutí na bitúnok z chovu vzdialeného najviac 50 km od bitúnku privedené priamo do priestoru na zabíjanie,</a:t>
            </a:r>
          </a:p>
          <a:p>
            <a:r>
              <a:rPr lang="sk-SK" sz="1800" i="1" dirty="0"/>
              <a:t>2.</a:t>
            </a:r>
            <a:r>
              <a:rPr lang="sk-SK" sz="1800" dirty="0"/>
              <a:t> samostatné uzamykateľné zariadenia pre choré alebo podozrivé zvieratá, </a:t>
            </a:r>
          </a:p>
          <a:p>
            <a:r>
              <a:rPr lang="sk-SK" sz="1800" i="1" dirty="0"/>
              <a:t>3.</a:t>
            </a:r>
            <a:r>
              <a:rPr lang="sk-SK" sz="1800" dirty="0"/>
              <a:t> samostatnú miestnosť alebo priestor na zabíjanie a jatočné opracovanie jednotlivých druhov zvierat, ak sa tieto činnosti vykonávajú časovo oddelene,</a:t>
            </a:r>
          </a:p>
          <a:p>
            <a:r>
              <a:rPr lang="sk-SK" sz="1800" i="1" dirty="0"/>
              <a:t>4.</a:t>
            </a:r>
            <a:r>
              <a:rPr lang="sk-SK" sz="1800" dirty="0"/>
              <a:t> samostatnú miestnosť na vyprázdňovanie a čistenie žalúdkov a čriev, ak sa tieto operácie vykonávajú časovo oddelene od ostatných operácií tak, aby sa zabránilo kontaminácii mäsa,</a:t>
            </a:r>
          </a:p>
          <a:p>
            <a:r>
              <a:rPr lang="sk-SK" sz="1800" i="1" dirty="0"/>
              <a:t>5.</a:t>
            </a:r>
            <a:r>
              <a:rPr lang="sk-SK" sz="1800" dirty="0"/>
              <a:t> samostatné linky na zabíjanie a jatočné opracovanie jednotlivých druhov zvierat, ak sa tieto operácie vykonávajú časovo oddelene,</a:t>
            </a:r>
          </a:p>
          <a:p>
            <a:r>
              <a:rPr lang="sk-SK" sz="1800" i="1" dirty="0"/>
              <a:t>6.</a:t>
            </a:r>
            <a:r>
              <a:rPr lang="sk-SK" sz="1800" dirty="0"/>
              <a:t> samostatné miesto s vhodným zariadením na čistenie, umývanie a dezinfekciu prostriedkov na dopravu zvierat, ak sú zvieratá prepravované na bitúnok priamo z chovu chovateľom alebo prepravcom, ktorý má k dispozícii zariadenie zodpovedajúce hygienickým požiadavkám,</a:t>
            </a:r>
          </a:p>
          <a:p>
            <a:r>
              <a:rPr lang="sk-SK" sz="1800" i="1" dirty="0"/>
              <a:t>7.</a:t>
            </a:r>
            <a:r>
              <a:rPr lang="sk-SK" sz="1800" dirty="0"/>
              <a:t> šatne s hygienickou slučkou, ak je v budove bitúnku mimo prevádzkových priestorov dostatočný počet skriniek na osobný a pracovný odev, ktoré sú usporiadané tak, že sa chránia čisté časti budovy pred kontamináciou; záchody sa nesmú otvárať priamo do pracovných miestností,</a:t>
            </a:r>
          </a:p>
          <a:p>
            <a:pPr marL="0" indent="0">
              <a:buNone/>
            </a:pPr>
            <a:endParaRPr lang="sk-SK" sz="1800" i="1" dirty="0"/>
          </a:p>
          <a:p>
            <a:pPr marL="0" indent="0">
              <a:buNone/>
            </a:pPr>
            <a:endParaRPr lang="sk-SK" sz="1800" i="1" dirty="0"/>
          </a:p>
        </p:txBody>
      </p:sp>
    </p:spTree>
    <p:extLst>
      <p:ext uri="{BB962C8B-B14F-4D97-AF65-F5344CB8AC3E}">
        <p14:creationId xmlns:p14="http://schemas.microsoft.com/office/powerpoint/2010/main" val="215509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A03FA-C1DF-C5F2-9418-FCD7BF48A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DB32B-3C58-0C95-301A-53485F8A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F4F4B84-38DF-66A5-82A7-7AFE5F8A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4000" i="1" dirty="0"/>
              <a:t>§ 4 b)</a:t>
            </a:r>
            <a:r>
              <a:rPr lang="sk-SK" sz="4000" i="1" dirty="0" err="1"/>
              <a:t>rozrábkareň</a:t>
            </a:r>
            <a:r>
              <a:rPr lang="sk-SK" sz="4000" i="1" dirty="0"/>
              <a:t> – nemusí mať </a:t>
            </a:r>
          </a:p>
          <a:p>
            <a:r>
              <a:rPr lang="sk-SK" i="1" dirty="0"/>
              <a:t>1.</a:t>
            </a:r>
            <a:r>
              <a:rPr lang="sk-SK" dirty="0"/>
              <a:t> samostatné zariadenia na vykonávanie rozrábania rôznych druhov mäsa, ak sa tieto operácie s mäsom rozdielnych druhov vykonávajú časovo oddelene,</a:t>
            </a:r>
          </a:p>
          <a:p>
            <a:r>
              <a:rPr lang="sk-SK" i="1" dirty="0"/>
              <a:t>2.</a:t>
            </a:r>
            <a:r>
              <a:rPr lang="sk-SK" dirty="0"/>
              <a:t> samostatné miestnosti na oddelené skladovanie mäsa nebaleného, nechráneného a mäsa baleného a chráneného v druhom obale, ak sa ich skladovanie vykonáva časovo oddelene,</a:t>
            </a:r>
          </a:p>
          <a:p>
            <a:r>
              <a:rPr lang="sk-SK" i="1" dirty="0"/>
              <a:t>3.</a:t>
            </a:r>
            <a:r>
              <a:rPr lang="sk-SK" dirty="0"/>
              <a:t> šatne s hygienickou slučkou, ak je v budove bitúnku mimo prevádzkových priestorov dostatočný počet skriniek na osobný a pracovný odev, ktoré sú usporiadané tak, že sa chránia čisté časti budovy pred kontamináciou; záchody sa nesmú otvárať priamo do pracovných miestností.</a:t>
            </a:r>
          </a:p>
        </p:txBody>
      </p:sp>
    </p:spTree>
    <p:extLst>
      <p:ext uri="{BB962C8B-B14F-4D97-AF65-F5344CB8AC3E}">
        <p14:creationId xmlns:p14="http://schemas.microsoft.com/office/powerpoint/2010/main" val="74527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E78C47-DC0B-C18A-9D53-0D0EC38F3E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9" t="32127" r="34090" b="11176"/>
          <a:stretch>
            <a:fillRect/>
          </a:stretch>
        </p:blipFill>
        <p:spPr>
          <a:xfrm>
            <a:off x="251521" y="1556792"/>
            <a:ext cx="5431736" cy="4937980"/>
          </a:xfrm>
          <a:noFill/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7A5180C-B605-D65E-318A-1E98BCF17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21" y="1556792"/>
            <a:ext cx="3832977" cy="51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						NV 359/2011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B6742F1-FFEA-7A23-F492-DBD189763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45171" r="43579" b="13739"/>
          <a:stretch>
            <a:fillRect/>
          </a:stretch>
        </p:blipFill>
        <p:spPr>
          <a:xfrm>
            <a:off x="2375248" y="2544754"/>
            <a:ext cx="6768752" cy="4320480"/>
          </a:xfrm>
          <a:noFill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FFD617F-9661-5DB1-F12E-3F652DCCF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" y="0"/>
            <a:ext cx="3393005" cy="25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8316-8519-F8BA-6C79-A769B197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360/2011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7114DC2-F06C-20FC-62EE-528FAC86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00" y="1188118"/>
            <a:ext cx="3925738" cy="2944303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8173D55-FA97-B2E7-A3BD-AE93679E1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118"/>
            <a:ext cx="2877913" cy="383721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187525E-16FA-D7EE-A4E5-107D83E6B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25" y="3076895"/>
            <a:ext cx="3393962" cy="378110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DC3467C-CE69-E82F-92D5-A29DE74FC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57" y="4107181"/>
            <a:ext cx="4153198" cy="275081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426AAD3A-29E2-5890-8702-B29319CF4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94" y="1188118"/>
            <a:ext cx="2609147" cy="1956860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9A58CB59-D49F-9B74-D589-2AD285323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580"/>
            <a:ext cx="1665557" cy="2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7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6E099-470E-B701-A0E1-25B6C583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5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DFD8F8-33F3-8EB0-83F4-1C32592BE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61" y="188641"/>
            <a:ext cx="5793183" cy="6665998"/>
          </a:xfrm>
        </p:spPr>
      </p:pic>
    </p:spTree>
    <p:extLst>
      <p:ext uri="{BB962C8B-B14F-4D97-AF65-F5344CB8AC3E}">
        <p14:creationId xmlns:p14="http://schemas.microsoft.com/office/powerpoint/2010/main" val="39923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667073-B093-104C-E0D0-29C17750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1066800"/>
          </a:xfrm>
        </p:spPr>
        <p:txBody>
          <a:bodyPr/>
          <a:lstStyle/>
          <a:p>
            <a:r>
              <a:rPr lang="sk-SK" altLang="sk-SK" dirty="0">
                <a:solidFill>
                  <a:schemeClr val="bg1"/>
                </a:solidFill>
              </a:rPr>
              <a:t>Legislatíva SR – NV 360/2011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8B2EC55-08C3-4978-9703-A7B8CA65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6388" name="Picture 2" descr="pzd uml2-3">
            <a:extLst>
              <a:ext uri="{FF2B5EF4-FFF2-40B4-BE49-F238E27FC236}">
                <a16:creationId xmlns:a16="http://schemas.microsoft.com/office/drawing/2014/main" id="{EE15AA84-1E29-C908-4B52-F3802D64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1"/>
          <a:stretch>
            <a:fillRect/>
          </a:stretch>
        </p:blipFill>
        <p:spPr bwMode="auto">
          <a:xfrm>
            <a:off x="273843" y="1257300"/>
            <a:ext cx="85963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zd uml2-3">
            <a:extLst>
              <a:ext uri="{FF2B5EF4-FFF2-40B4-BE49-F238E27FC236}">
                <a16:creationId xmlns:a16="http://schemas.microsoft.com/office/drawing/2014/main" id="{3F0D32F7-DB82-1FA8-B025-264699F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1"/>
          <a:stretch>
            <a:fillRect/>
          </a:stretch>
        </p:blipFill>
        <p:spPr bwMode="auto">
          <a:xfrm>
            <a:off x="273843" y="1272951"/>
            <a:ext cx="8618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F529F-C1E5-6365-63FA-B673AFEF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pzd uml2-3">
            <a:extLst>
              <a:ext uri="{FF2B5EF4-FFF2-40B4-BE49-F238E27FC236}">
                <a16:creationId xmlns:a16="http://schemas.microsoft.com/office/drawing/2014/main" id="{36460B24-B494-1587-F008-6448BCEB3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7"/>
          <a:stretch>
            <a:fillRect/>
          </a:stretch>
        </p:blipFill>
        <p:spPr bwMode="auto">
          <a:xfrm>
            <a:off x="-1188640" y="-459432"/>
            <a:ext cx="11665296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0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8316-8519-F8BA-6C79-A769B197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360/2011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0C899EFE-EB08-0BE0-0559-296B3886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§ 2  malé množstvá prvotných produktov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- musia pochádzať z vlastnej produkcie alebo činnosti prvovýrobcu, ktorý je osobitne zaregistrovaný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 možno predávať len priamo konečnému spotrebiteľovi alebo miestnemu maloobchodu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691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8316-8519-F8BA-6C79-A769B197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360/2011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6B060BCE-10B4-E920-C85F-B5A8041A7D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1600200"/>
          <a:ext cx="8219256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94692817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40557886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434018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24628040"/>
                    </a:ext>
                  </a:extLst>
                </a:gridCol>
              </a:tblGrid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 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Komodita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Spotrebiteľ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maloobchod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19852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Ryby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20 eur/nákup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100 kg / týždeň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6875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Mlieko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neobmedzene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60711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Vajcia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60 ks/nákup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350 ks / týždeň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47199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neobmedzene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 tona / 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78992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Rastliny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08608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Spracované rastliny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rôzne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09937"/>
                  </a:ext>
                </a:extLst>
              </a:tr>
              <a:tr h="543635">
                <a:tc>
                  <a:txBody>
                    <a:bodyPr/>
                    <a:lstStyle/>
                    <a:p>
                      <a:r>
                        <a:rPr lang="sk-SK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Mliečne výrobky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1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24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279C-3C8D-3B03-5B2F-3F073F5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Legislatíva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EE3ED4-A0B4-C150-07C3-F144EC9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None/>
            </a:pPr>
            <a:endParaRPr lang="sk-SK" altLang="sk-SK" dirty="0"/>
          </a:p>
          <a:p>
            <a:pPr>
              <a:buFont typeface="Times New Roman" panose="02020603050405020304" pitchFamily="18" charset="0"/>
              <a:buNone/>
            </a:pPr>
            <a:r>
              <a:rPr lang="sk-SK" altLang="sk-SK" dirty="0"/>
              <a:t>Nariadenie Európskeho parlamentu a rady (ES) č. 852/2004 o hygiene potravín</a:t>
            </a:r>
          </a:p>
          <a:p>
            <a:pPr>
              <a:buFont typeface="Times New Roman" panose="02020603050405020304" pitchFamily="18" charset="0"/>
              <a:buNone/>
            </a:pPr>
            <a:endParaRPr lang="sk-SK" altLang="sk-SK" dirty="0"/>
          </a:p>
          <a:p>
            <a:pPr>
              <a:buFont typeface="Times New Roman" panose="02020603050405020304" pitchFamily="18" charset="0"/>
              <a:buNone/>
            </a:pPr>
            <a:r>
              <a:rPr lang="sk-SK" altLang="sk-SK" dirty="0"/>
              <a:t>Nariadenie Európskeho parlamentu a rady (ES) č. 853/2004, ktorým sa ustanovujú osobitné hygienické predpisy pre potraviny živočíšneho pôvodu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3388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65107-8885-63D2-0C0D-0B84F01B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Nariadenie vlády 100/2016 § 7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482F44-A138-AC1B-5460-E9DCC2472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72327"/>
            <a:ext cx="5688632" cy="5450705"/>
          </a:xfrm>
        </p:spPr>
      </p:pic>
    </p:spTree>
    <p:extLst>
      <p:ext uri="{BB962C8B-B14F-4D97-AF65-F5344CB8AC3E}">
        <p14:creationId xmlns:p14="http://schemas.microsoft.com/office/powerpoint/2010/main" val="275135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2B92D-5457-D124-814C-602F45C8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100/2016 - § 7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42CAB8-1D7A-5116-984A-A4D361B9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altLang="sk-SK" sz="3200" dirty="0">
                <a:solidFill>
                  <a:schemeClr val="tx1"/>
                </a:solidFill>
              </a:rPr>
              <a:t>A)zrno obilnín, z každého druhu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B)zrno pohánky, ciroku, prosa a kultúrnych druhov láskavca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C)suché strukoviny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D)olejniny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E)konzumné zemiaky do 2 000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F)hlúbovú zeleninu do 2 000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G)plodovú zeleninu, z každého druhu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H)koreňovú zeleninu, z každého druhu do 500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i)cibuľovú zeleninu do 200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J)strukovú zeleninu do 300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K)listovú zeleninu do 150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L)jadrové ovocie do 2 000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M)kôstkové ovocie do 1 000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N)bobuľové ovocie vrátane hrozna stolového alebo muštového na priamy konzum do 250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O)škrupinové ovocie nelúpané do 700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P)byliny do 50 kg,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Q)pestované huby do 50 kg.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587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8668-5ADF-5BD4-2888-4A465BEE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100/2016 - § 7 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FF4701-1261-8152-FE31-97F5839C8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altLang="sk-SK" sz="3200" dirty="0">
                <a:solidFill>
                  <a:schemeClr val="tx1"/>
                </a:solidFill>
              </a:rPr>
              <a:t>A)spracované ovocie do 1 250 kg hmotnosti suroviny, najmä lekvár,</a:t>
            </a:r>
            <a:r>
              <a:rPr lang="sk-SK" altLang="sk-SK" sz="3200" b="1" i="1" baseline="30000" dirty="0">
                <a:solidFill>
                  <a:schemeClr val="tx1"/>
                </a:solidFill>
              </a:rPr>
              <a:t> </a:t>
            </a:r>
            <a:r>
              <a:rPr lang="sk-SK" altLang="sk-SK" sz="3200" dirty="0">
                <a:solidFill>
                  <a:schemeClr val="tx1"/>
                </a:solidFill>
              </a:rPr>
              <a:t>džem, kompót,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B)spracovanú zeleninu do 1 250 kg hmotnosti suroviny, najmä nakladanú zeleninu, sterilizovanú zeleninu,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C)kvasenú kapustu do 500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D)pestované konzervované huby do 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E)pestované sušené huby do 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F)sirupy, ovocné šťavy a zeleninové šťavy do 1 250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G)sušené kuchynské byliny do 50 kg hmotnosti suroviny,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H)spracované produkty z obilia a zemiakov do 400 kg hmotnosti suroviny, najmä lokše, pagáče, cestoviny,</a:t>
            </a:r>
          </a:p>
          <a:p>
            <a:r>
              <a:rPr lang="sk-SK" altLang="sk-SK" sz="3200" dirty="0">
                <a:solidFill>
                  <a:schemeClr val="tx1"/>
                </a:solidFill>
              </a:rPr>
              <a:t>I)pochutiny na báze spracovaného ovocia a zeleniny do 100 kg hmotnosti hotového výrobku, najmä sušené ochutené semená olejnín, ovocné čaje a ovocné octy do 200 l.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506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360/2011 – § 8 a § 9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36C94A7-AF39-E52C-EAB1-0215A5CB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4400" dirty="0"/>
              <a:t>Maloobchodná prevádzkareň</a:t>
            </a:r>
          </a:p>
          <a:p>
            <a:pPr marL="0" indent="0">
              <a:buNone/>
            </a:pPr>
            <a:r>
              <a:rPr lang="sk-SK" sz="4400" dirty="0"/>
              <a:t>- ...</a:t>
            </a:r>
          </a:p>
          <a:p>
            <a:pPr marL="0" indent="0">
              <a:buNone/>
            </a:pPr>
            <a:r>
              <a:rPr lang="sk-SK" sz="4400" dirty="0"/>
              <a:t>- </a:t>
            </a:r>
            <a:r>
              <a:rPr lang="sk-SK" sz="4400" dirty="0">
                <a:solidFill>
                  <a:srgbClr val="FF0000"/>
                </a:solidFill>
              </a:rPr>
              <a:t>svetlá výška 260 cm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FF0000"/>
                </a:solidFill>
              </a:rPr>
              <a:t>- samostatný vchod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FF0000"/>
                </a:solidFill>
              </a:rPr>
              <a:t>- samostatné WC</a:t>
            </a:r>
          </a:p>
          <a:p>
            <a:pPr marL="0" indent="0">
              <a:buNone/>
            </a:pPr>
            <a:r>
              <a:rPr lang="sk-SK" sz="4400" dirty="0"/>
              <a:t>- HACCP, správna výrobná prax, prevádzkový poriadok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155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360/2011 – § 8 a § 9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C51F5C-8BA5-F76C-34A2-8C864C9A8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40442" r="31078" b="13841"/>
          <a:stretch>
            <a:fillRect/>
          </a:stretch>
        </p:blipFill>
        <p:spPr>
          <a:xfrm>
            <a:off x="342035" y="1196752"/>
            <a:ext cx="8545199" cy="5386610"/>
          </a:xfrm>
          <a:noFill/>
        </p:spPr>
      </p:pic>
    </p:spTree>
    <p:extLst>
      <p:ext uri="{BB962C8B-B14F-4D97-AF65-F5344CB8AC3E}">
        <p14:creationId xmlns:p14="http://schemas.microsoft.com/office/powerpoint/2010/main" val="384201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dirty="0"/>
              <a:t>Čo potrebuje slovenský  vidiek :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FDCB252-AD00-6B7C-9D77-8B5FBDA2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1/ V spolupráci s NPPC – </a:t>
            </a:r>
          </a:p>
          <a:p>
            <a:pPr>
              <a:buFontTx/>
              <a:buChar char="-"/>
            </a:pPr>
            <a:r>
              <a:rPr lang="sk-SK" sz="2400" b="1">
                <a:solidFill>
                  <a:srgbClr val="FF0000"/>
                </a:solidFill>
              </a:rPr>
              <a:t>VÚP </a:t>
            </a:r>
            <a:r>
              <a:rPr lang="sk-SK" sz="2400" b="1" dirty="0">
                <a:solidFill>
                  <a:srgbClr val="FF0000"/>
                </a:solidFill>
              </a:rPr>
              <a:t>vytvoriť definíciu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</a:rPr>
              <a:t>pre registrovanú </a:t>
            </a:r>
            <a:r>
              <a:rPr lang="sk-SK" sz="2400" b="1" dirty="0" err="1">
                <a:solidFill>
                  <a:srgbClr val="FF0000"/>
                </a:solidFill>
              </a:rPr>
              <a:t>prevádz</a:t>
            </a:r>
            <a:r>
              <a:rPr lang="sk-SK" sz="2400" b="1" dirty="0">
                <a:solidFill>
                  <a:srgbClr val="FF0000"/>
                </a:solidFill>
              </a:rPr>
              <a:t>-</a:t>
            </a:r>
          </a:p>
          <a:p>
            <a:pPr marL="0" indent="0">
              <a:buNone/>
            </a:pPr>
            <a:r>
              <a:rPr lang="sk-SK" sz="2400" b="1" dirty="0" err="1">
                <a:solidFill>
                  <a:srgbClr val="FF0000"/>
                </a:solidFill>
              </a:rPr>
              <a:t>kareň</a:t>
            </a:r>
            <a:r>
              <a:rPr lang="sk-SK" sz="2400" dirty="0"/>
              <a:t> na spracovanie len </a:t>
            </a:r>
          </a:p>
          <a:p>
            <a:pPr marL="0" indent="0">
              <a:buNone/>
            </a:pPr>
            <a:r>
              <a:rPr lang="sk-SK" sz="2400" dirty="0"/>
              <a:t>vlastnej produkcie bez </a:t>
            </a:r>
          </a:p>
          <a:p>
            <a:pPr marL="0" indent="0">
              <a:buNone/>
            </a:pPr>
            <a:r>
              <a:rPr lang="sk-SK" sz="2400" dirty="0"/>
              <a:t>nutnosti svetlej výšky </a:t>
            </a:r>
          </a:p>
          <a:p>
            <a:pPr marL="0" indent="0">
              <a:buNone/>
            </a:pPr>
            <a:r>
              <a:rPr lang="sk-SK" sz="2400" dirty="0"/>
              <a:t>260 cm, samostatného </a:t>
            </a:r>
          </a:p>
          <a:p>
            <a:pPr marL="0" indent="0">
              <a:buNone/>
            </a:pPr>
            <a:r>
              <a:rPr lang="sk-SK" sz="2400" dirty="0"/>
              <a:t>vchodu a samostatného </a:t>
            </a:r>
          </a:p>
          <a:p>
            <a:pPr marL="0" indent="0">
              <a:buNone/>
            </a:pPr>
            <a:r>
              <a:rPr lang="sk-SK" sz="2400" dirty="0"/>
              <a:t>WC.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79617C4-EEE6-07A8-7862-D15A3A96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8978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1B2F-8FFB-A340-AD4F-492D8EB07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D7104-D485-8102-3346-F238DAB2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dirty="0"/>
              <a:t>Čo potrebuje slovenský  vidiek :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35A55D0-DE61-65BD-1C05-94EA4CF9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zaviesť registráciu na obci,</a:t>
            </a:r>
          </a:p>
          <a:p>
            <a:r>
              <a:rPr lang="sk-SK" dirty="0"/>
              <a:t>z</a:t>
            </a:r>
            <a:r>
              <a:rPr lang="sk-SK" sz="3200" dirty="0"/>
              <a:t>rušiť množstevné obmedzenia,</a:t>
            </a:r>
          </a:p>
          <a:p>
            <a:r>
              <a:rPr lang="sk-SK" dirty="0"/>
              <a:t>z</a:t>
            </a:r>
            <a:r>
              <a:rPr lang="sk-SK" sz="3200" dirty="0"/>
              <a:t>abezpečiť jednoznačné znenie predpisov o spracovaní potravín a priamom predaji a ich jednotný výklad na celom území SR,</a:t>
            </a:r>
          </a:p>
          <a:p>
            <a:r>
              <a:rPr lang="sk-SK" dirty="0"/>
              <a:t>v</a:t>
            </a:r>
            <a:r>
              <a:rPr lang="sk-SK" sz="3200" dirty="0"/>
              <a:t>ytvoriť vzorové prevádzkarne a príručku “Ako si navrhnúť vlastnú prevádzkareň pre výrobu malých množstiev výrobkov”, ktorá bude pozostávať z jednej miestnosti s jednými dverami,</a:t>
            </a:r>
          </a:p>
          <a:p>
            <a:r>
              <a:rPr lang="sk-SK" dirty="0"/>
              <a:t>umožniť vytvoriť zdieľané prevádzkarne v priestoroch SŠ, obcí,... ,</a:t>
            </a:r>
            <a:endParaRPr lang="sk-SK" sz="3200" dirty="0"/>
          </a:p>
          <a:p>
            <a:r>
              <a:rPr lang="sk-SK" dirty="0"/>
              <a:t>z</a:t>
            </a:r>
            <a:r>
              <a:rPr lang="sk-SK" sz="3200" dirty="0"/>
              <a:t>abezpečiť preplácanie nákladov na kafilériu štátom,</a:t>
            </a:r>
          </a:p>
          <a:p>
            <a:r>
              <a:rPr lang="sk-SK" dirty="0"/>
              <a:t>zabezpečiť terénne poradenstvo</a:t>
            </a:r>
          </a:p>
          <a:p>
            <a:endParaRPr lang="sk-SK" sz="3200" dirty="0"/>
          </a:p>
          <a:p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Rozsah požiadaviek kladených na výrobcu malého množstva potravín má byť úmerný množstvu vyrobených výrobkov. </a:t>
            </a:r>
            <a:r>
              <a:rPr lang="sk-SK" sz="3200" dirty="0"/>
              <a:t>Hlavným cieľom kontroly zo strany štátnych orgánov nemá byť udeľovanie pokút, ale pomoc pri výrobe kvalitných a bezpečných potravín.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796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C5B2E-2EED-1AC8-3251-CCA38F61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Desatoro predaja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BEC20B-FDE2-EBD1-DB3F-E1F97761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 prvovýrobca.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Vyrábam z vlastných surovín.				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Vyrábam podľa  originálnych  receptúr.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Vyrábam  prevažne ručne.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Svoje výrobky predávam konečnému spotrebiteľovi.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Spĺňam štandardné hygienické požiadavky.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Dodržiavam podmienky správnej praxe.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Všetky  fázy výroby sú uskutočňované na Slovensku.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Logo PREDAJ Z DVORA používam so súhlasom držiteľa ochrannej známky.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Svojim správaním pozitívne vplývam na rozvoj značky PREDAJ Z DVORA.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www.predajzdvora.sk</a:t>
            </a:r>
            <a:r>
              <a:rPr lang="sk-SK" dirty="0"/>
              <a:t>             </a:t>
            </a:r>
            <a:r>
              <a:rPr lang="sk-SK" dirty="0">
                <a:hlinkClick r:id="rId3"/>
              </a:rPr>
              <a:t>www.ecotrend.sk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A7A0209-072C-3A7E-50BF-FD0C7A50B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68203"/>
              </p:ext>
            </p:extLst>
          </p:nvPr>
        </p:nvGraphicFramePr>
        <p:xfrm>
          <a:off x="5628744" y="1269774"/>
          <a:ext cx="306089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469017" imgH="6626287" progId="CorelDraw.Graphic.23">
                  <p:embed/>
                </p:oleObj>
              </mc:Choice>
              <mc:Fallback>
                <p:oleObj name="CorelDRAW" r:id="rId4" imgW="10469017" imgH="6626287" progId="CorelDraw.Graphic.23">
                  <p:embed/>
                  <p:pic>
                    <p:nvPicPr>
                      <p:cNvPr id="4" name="Zástupný objekt pre obsah 3">
                        <a:extLst>
                          <a:ext uri="{FF2B5EF4-FFF2-40B4-BE49-F238E27FC236}">
                            <a16:creationId xmlns:a16="http://schemas.microsoft.com/office/drawing/2014/main" id="{8C9DDD36-52FC-796B-35F2-291A40B4C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8744" y="1269774"/>
                        <a:ext cx="3060896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711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2570A-73B3-4D95-FB95-CCC113CC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Inštitút znalostného pôdohospodárstva a inovácií (IZPI)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4E3131-9C62-5D1D-3063-4A24B0C0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hlinkClick r:id="rId2"/>
              </a:rPr>
              <a:t>https://izpi.sk/sk/regionalne-pracoviska</a:t>
            </a:r>
            <a:endParaRPr lang="sk-SK" dirty="0"/>
          </a:p>
          <a:p>
            <a:pPr marL="0" indent="0">
              <a:buNone/>
            </a:pPr>
            <a:endParaRPr lang="sk-SK" dirty="0">
              <a:hlinkClick r:id="rId3"/>
            </a:endParaRPr>
          </a:p>
          <a:p>
            <a:r>
              <a:rPr lang="sk-SK" dirty="0">
                <a:hlinkClick r:id="rId3"/>
              </a:rPr>
              <a:t>https://izpi.sk/sk/podohospodarske-poradenstvo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4"/>
              </a:rPr>
              <a:t>https://izpi.sk/sk/centralny-register-poradcov/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5"/>
              </a:rPr>
              <a:t>https://izpi.sk/sk/katalog-poradenskych-produktov/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6"/>
              </a:rPr>
              <a:t>https://izpi.sk/sk/katalog-poradenskych-produktov-platny-od-112023/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054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+ radosť = úspech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9991D72-38CC-5D9A-1565-81FAA447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96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ED4D0A0-2A3F-4D71-4DFB-028CA6BF7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7638"/>
            <a:ext cx="6470268" cy="4315618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CD48E8E-8E42-EDA4-3A90-29919A7EC3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1538" y="1285860"/>
          <a:ext cx="7143800" cy="535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398" imgH="3427543" progId="PowerPoint.Show.12">
                  <p:embed/>
                </p:oleObj>
              </mc:Choice>
              <mc:Fallback>
                <p:oleObj name="Presentation" r:id="rId3" imgW="4570398" imgH="3427543" progId="PowerPoint.Show.12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285860"/>
                        <a:ext cx="7143800" cy="5357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1488-78DE-5E07-7ED3-C6EC114B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sk-SK" dirty="0"/>
              <a:t>Rakúsky model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F82C12C-2825-D84D-4A97-792D5081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Definícia – priamy predaj vlastnej produkcie a výrobkov</a:t>
            </a:r>
          </a:p>
          <a:p>
            <a:r>
              <a:rPr lang="sk-SK" sz="2000" dirty="0"/>
              <a:t>Rozsah – oveľa širší, je možné vyrábať a uvádzať na trh v celej krajine</a:t>
            </a:r>
          </a:p>
          <a:p>
            <a:r>
              <a:rPr lang="sk-SK" sz="2000" dirty="0"/>
              <a:t>Internetový a zásielkový predaj – povolený</a:t>
            </a:r>
          </a:p>
          <a:p>
            <a:r>
              <a:rPr lang="sk-SK" sz="2000" dirty="0"/>
              <a:t>Spracované výrobky – povolené</a:t>
            </a:r>
          </a:p>
          <a:p>
            <a:r>
              <a:rPr lang="sk-SK" sz="2000" dirty="0"/>
              <a:t>Ryby, divina, vajcia – bez limitu</a:t>
            </a:r>
          </a:p>
          <a:p>
            <a:r>
              <a:rPr lang="sk-SK" sz="2000" dirty="0"/>
              <a:t>Výrobky z vajec – povolené</a:t>
            </a:r>
          </a:p>
          <a:p>
            <a:r>
              <a:rPr lang="sk-SK" sz="2000" dirty="0"/>
              <a:t>Surové mlieko – možno predávať aj </a:t>
            </a:r>
            <a:r>
              <a:rPr lang="sk-SK" sz="2000" dirty="0" err="1"/>
              <a:t>gastru</a:t>
            </a:r>
            <a:endParaRPr lang="sk-SK" sz="2000" dirty="0"/>
          </a:p>
          <a:p>
            <a:r>
              <a:rPr lang="sk-SK" sz="2000" dirty="0"/>
              <a:t>Med – bez limitu</a:t>
            </a:r>
          </a:p>
          <a:p>
            <a:r>
              <a:rPr lang="sk-SK" sz="2000" dirty="0"/>
              <a:t>Prvotné a spracované produkty rastlinného pôvodu – bez limitu</a:t>
            </a:r>
          </a:p>
          <a:p>
            <a:r>
              <a:rPr lang="sk-SK" sz="2000" dirty="0"/>
              <a:t>Registrácia – ktokoľvek zaregistrovaný ako poľnohospodár má automatické oprávnenie na priamy predaj, ktorého súčasťou je overenie splnenia hygienických štandardov.</a:t>
            </a:r>
          </a:p>
          <a:p>
            <a:r>
              <a:rPr lang="sk-SK" sz="2000" dirty="0"/>
              <a:t>Dostupnosť informácií – informácie ľahko dostupné, čitateľsky prehľadné a zrozumiteľne podané.</a:t>
            </a:r>
          </a:p>
          <a:p>
            <a:r>
              <a:rPr lang="sk-SK" sz="2000" dirty="0"/>
              <a:t>Kompetencie – pod jednou strechou</a:t>
            </a:r>
          </a:p>
          <a:p>
            <a:r>
              <a:rPr lang="sk-SK" sz="2000" dirty="0"/>
              <a:t>Limit – 100 tisíc eur tržba z predaja za rok bez dotácií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471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9991D72-38CC-5D9A-1565-81FAA447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9600" dirty="0"/>
          </a:p>
          <a:p>
            <a:pPr marL="0" indent="0">
              <a:buNone/>
            </a:pPr>
            <a:r>
              <a:rPr lang="sk-SK" sz="9600" dirty="0"/>
              <a:t>Zuzana Homolová, </a:t>
            </a:r>
            <a:r>
              <a:rPr lang="sk-SK" sz="9600" dirty="0" err="1"/>
              <a:t>Odorica</a:t>
            </a:r>
            <a:r>
              <a:rPr lang="sk-SK" sz="9600" dirty="0"/>
              <a:t> 1025/4, 054 </a:t>
            </a:r>
            <a:r>
              <a:rPr lang="sk-SK" sz="9600"/>
              <a:t>01 Levoča </a:t>
            </a:r>
            <a:r>
              <a:rPr lang="sk-SK" sz="9600" dirty="0">
                <a:hlinkClick r:id="rId2"/>
              </a:rPr>
              <a:t>www.odorica.sk</a:t>
            </a:r>
            <a:r>
              <a:rPr lang="sk-SK" sz="9600" dirty="0"/>
              <a:t> , odorica@odorica.sk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52E8254-5E96-811D-F3DB-58E6864E0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312704" cy="47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E199F-E7A7-C6CE-1939-5083E13A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z dvora / hydina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2A953D-268F-7300-CCC7-E1170208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sk-SK" dirty="0"/>
              <a:t>Bez nutnosti schválenej porážky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Nutná teplá voda, čisté priestory pri manipulácii s mäsom, zariadenie na dezinfekciu nástrojov, povinnosť likvidácie VŽP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C2BC793D-A890-D6B6-67DC-90070D024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01962"/>
              </p:ext>
            </p:extLst>
          </p:nvPr>
        </p:nvGraphicFramePr>
        <p:xfrm>
          <a:off x="755576" y="2348880"/>
          <a:ext cx="7931224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070">
                  <a:extLst>
                    <a:ext uri="{9D8B030D-6E8A-4147-A177-3AD203B41FA5}">
                      <a16:colId xmlns:a16="http://schemas.microsoft.com/office/drawing/2014/main" val="606601531"/>
                    </a:ext>
                  </a:extLst>
                </a:gridCol>
                <a:gridCol w="1501542">
                  <a:extLst>
                    <a:ext uri="{9D8B030D-6E8A-4147-A177-3AD203B41FA5}">
                      <a16:colId xmlns:a16="http://schemas.microsoft.com/office/drawing/2014/main" val="4216377849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3788002513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1291256485"/>
                    </a:ext>
                  </a:extLst>
                </a:gridCol>
              </a:tblGrid>
              <a:tr h="630684">
                <a:tc>
                  <a:txBody>
                    <a:bodyPr/>
                    <a:lstStyle/>
                    <a:p>
                      <a:r>
                        <a:rPr lang="sk-SK" dirty="0"/>
                        <a:t>Krajina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kusov za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kusov za týždeň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</a:t>
                      </a:r>
                      <a:r>
                        <a:rPr lang="sk-SK" dirty="0" err="1"/>
                        <a:t>porcovanie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51626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Česko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52023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Slovensko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04473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Nemecko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87087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Poľsko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2884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sk-SK" dirty="0"/>
                        <a:t>Francúzsko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5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6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8429F-7A2A-F52F-ADFE-F646AEC8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z dvora / hydina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5DFC7-787C-1F79-A33B-950B88DE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Francúzsko:</a:t>
            </a:r>
          </a:p>
          <a:p>
            <a:pPr marL="0" indent="0">
              <a:buNone/>
            </a:pPr>
            <a:r>
              <a:rPr lang="sk-SK" dirty="0"/>
              <a:t>Hydinu a zajace môže zabíjať prevádzkovateľ, jeho manžel/manželka alebo partner, s ktorým je spojený občiansko-právnym paktom solidarity, príbuzný alebo príbuzný do 3. stupňa </a:t>
            </a:r>
            <a:r>
              <a:rPr lang="sk-SK" dirty="0" err="1"/>
              <a:t>včetne</a:t>
            </a:r>
            <a:r>
              <a:rPr lang="sk-SK" dirty="0"/>
              <a:t> alebo niektorý z jeho zamestnancov.</a:t>
            </a:r>
          </a:p>
          <a:p>
            <a:pPr marL="0" indent="0">
              <a:buNone/>
            </a:pPr>
            <a:r>
              <a:rPr lang="sk-SK" dirty="0"/>
              <a:t>Zmluvná práca je zakázaná.</a:t>
            </a:r>
          </a:p>
          <a:p>
            <a:pPr marL="0" indent="0">
              <a:buNone/>
            </a:pPr>
            <a:r>
              <a:rPr lang="sk-SK" dirty="0"/>
              <a:t>Porazené zvieratá musia byť omráčené, vykrvené, ošklbané, porazené a </a:t>
            </a:r>
            <a:r>
              <a:rPr lang="sk-SK" dirty="0" err="1"/>
              <a:t>vykuchané</a:t>
            </a:r>
            <a:r>
              <a:rPr lang="sk-SK" dirty="0"/>
              <a:t> </a:t>
            </a:r>
            <a:r>
              <a:rPr lang="sk-SK" dirty="0" err="1"/>
              <a:t>zcela</a:t>
            </a:r>
            <a:r>
              <a:rPr lang="sk-SK" dirty="0"/>
              <a:t> alebo z časti a okamžite chladené za podmienok a s výhradou výnimiek stanovených vyhláškou ministra poľnohospodárstva.</a:t>
            </a:r>
          </a:p>
          <a:p>
            <a:pPr marL="0" indent="0">
              <a:buNone/>
            </a:pPr>
            <a:r>
              <a:rPr lang="sk-SK" b="1" dirty="0"/>
              <a:t>Prefekt môže roľníkom povoliť, aby sa od tejto povinnosti odchýlili u tradičných produktoch, ktoré sú uvedené na zozname vypracovanom ministrom poľnohospodárstva .</a:t>
            </a:r>
          </a:p>
        </p:txBody>
      </p:sp>
    </p:spTree>
    <p:extLst>
      <p:ext uri="{BB962C8B-B14F-4D97-AF65-F5344CB8AC3E}">
        <p14:creationId xmlns:p14="http://schemas.microsoft.com/office/powerpoint/2010/main" val="40733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C766-D2E6-4C77-06C4-71BF28C4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B6CA3-10C4-E088-5531-94FFE8E1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Predaj z dvora / hydina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08264F-B7EF-A550-A375-F3D1215A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Francúzsko:</a:t>
            </a:r>
          </a:p>
          <a:p>
            <a:pPr marL="0" indent="0">
              <a:buNone/>
            </a:pPr>
            <a:r>
              <a:rPr lang="sk-SK" dirty="0"/>
              <a:t>Jatočne upravené telá hydiny a zajacov porazené za podmienok stanovených v tomto článku môžu byť </a:t>
            </a:r>
            <a:r>
              <a:rPr lang="sk-SK" dirty="0" err="1"/>
              <a:t>porcované</a:t>
            </a:r>
            <a:r>
              <a:rPr lang="sk-SK" dirty="0"/>
              <a:t> alebo spracované v poľnohospodárskom podniku za podmienok stanovených vyhláškou ministra poľnohospodárstva.  Mrazenie a hlboké zmrazenie je zakázané, s výnimkou </a:t>
            </a:r>
            <a:r>
              <a:rPr lang="sk-SK" b="1" dirty="0"/>
              <a:t>produktov konzumovaných v hostinci farmára.</a:t>
            </a:r>
          </a:p>
        </p:txBody>
      </p:sp>
    </p:spTree>
    <p:extLst>
      <p:ext uri="{BB962C8B-B14F-4D97-AF65-F5344CB8AC3E}">
        <p14:creationId xmlns:p14="http://schemas.microsoft.com/office/powerpoint/2010/main" val="407205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279C-3C8D-3B03-5B2F-3F073F5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Legislatíva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EE3ED4-A0B4-C150-07C3-F144EC9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900" dirty="0"/>
              <a:t>Nariadenie vlády SR č. 359/2011</a:t>
            </a:r>
          </a:p>
          <a:p>
            <a:pPr marL="0" indent="0">
              <a:buNone/>
            </a:pPr>
            <a:r>
              <a:rPr lang="sk-SK" sz="3900" dirty="0"/>
              <a:t>	mäso a mäsové výrobky</a:t>
            </a:r>
          </a:p>
          <a:p>
            <a:pPr marL="0" indent="0">
              <a:buNone/>
            </a:pPr>
            <a:endParaRPr lang="sk-SK" sz="3900" dirty="0"/>
          </a:p>
          <a:p>
            <a:pPr marL="0" indent="0">
              <a:buNone/>
            </a:pPr>
            <a:r>
              <a:rPr lang="sk-SK" sz="3900" dirty="0"/>
              <a:t>Nariadenie vlády SR 360/2011</a:t>
            </a:r>
          </a:p>
          <a:p>
            <a:pPr marL="0" indent="0">
              <a:buNone/>
            </a:pPr>
            <a:r>
              <a:rPr lang="sk-SK" sz="3900" dirty="0"/>
              <a:t>	ryby, mlieko, vajcia, med, rastliny, 	spracované rastliny,  mliečne výrobky</a:t>
            </a:r>
          </a:p>
          <a:p>
            <a:pPr marL="0" indent="0">
              <a:buNone/>
            </a:pPr>
            <a:r>
              <a:rPr lang="sk-SK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0804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NV 359/2011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472E2C2-3888-6C48-0632-B66A2450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" y="2780928"/>
            <a:ext cx="5436096" cy="4077072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6E8A25C-62D8-FB9C-0FAC-58F3ED2F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6315" y="481654"/>
            <a:ext cx="3552056" cy="2664042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752E1B12-A981-A7BB-D8C5-61CAB0987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00517"/>
            <a:ext cx="4318113" cy="5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DBCE-BA86-C73D-C244-96554493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07426-70BD-D771-4172-D3DEA9E9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NV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D9CD4D5-C980-B40F-0387-BB5A21F5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000" i="1" dirty="0"/>
              <a:t>§ 2</a:t>
            </a:r>
          </a:p>
          <a:p>
            <a:pPr marL="742950" indent="-742950">
              <a:buAutoNum type="alphaLcParenR"/>
            </a:pPr>
            <a:r>
              <a:rPr lang="sk-SK" sz="4000" b="1" dirty="0"/>
              <a:t>bitúnok</a:t>
            </a:r>
            <a:r>
              <a:rPr lang="sk-SK" sz="4000" dirty="0"/>
              <a:t>, ktorý zabíja najviac </a:t>
            </a:r>
          </a:p>
          <a:p>
            <a:pPr marL="0" indent="0">
              <a:buNone/>
            </a:pPr>
            <a:r>
              <a:rPr lang="sk-SK" sz="4000" dirty="0"/>
              <a:t>      30 dobytčích jednotiek za týždeň</a:t>
            </a:r>
          </a:p>
          <a:p>
            <a:pPr marL="0" indent="0">
              <a:buNone/>
            </a:pPr>
            <a:r>
              <a:rPr lang="sk-SK" sz="4000" b="1" dirty="0"/>
              <a:t>b) </a:t>
            </a:r>
            <a:r>
              <a:rPr lang="sk-SK" sz="4000" b="1" dirty="0" err="1"/>
              <a:t>rozrábkareň</a:t>
            </a:r>
            <a:r>
              <a:rPr lang="sk-SK" sz="4000" dirty="0"/>
              <a:t>, ktorá vyrába najviac </a:t>
            </a:r>
          </a:p>
          <a:p>
            <a:pPr marL="0" indent="0">
              <a:buNone/>
            </a:pPr>
            <a:r>
              <a:rPr lang="sk-SK" sz="4000" dirty="0"/>
              <a:t>     5 t vykosteného mäsa týždenne              	alebo zodpovedajúce množstvo         	mäsa s kosťou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271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1579</Words>
  <Application>Microsoft Office PowerPoint</Application>
  <PresentationFormat>Prezentácia na obrazovke (4:3)</PresentationFormat>
  <Paragraphs>288</Paragraphs>
  <Slides>30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CorelDRAW</vt:lpstr>
      <vt:lpstr>Presentation</vt:lpstr>
      <vt:lpstr>Podmienky a zmeny v predaji z dvora v SR a EÚ  Zbojská 22.2.2025</vt:lpstr>
      <vt:lpstr>Legislatíva EÚ</vt:lpstr>
      <vt:lpstr>Rakúsky model</vt:lpstr>
      <vt:lpstr>Predaj z dvora / hydina</vt:lpstr>
      <vt:lpstr>Predaj z dvora / hydina</vt:lpstr>
      <vt:lpstr>Predaj z dvora / hydina</vt:lpstr>
      <vt:lpstr>Legislatíva SR</vt:lpstr>
      <vt:lpstr>NV 359/2011</vt:lpstr>
      <vt:lpstr> NV 359/2011</vt:lpstr>
      <vt:lpstr> NV 359/2011</vt:lpstr>
      <vt:lpstr> NV 359/2011</vt:lpstr>
      <vt:lpstr> NV 359/2011</vt:lpstr>
      <vt:lpstr>      NV 359/2011</vt:lpstr>
      <vt:lpstr>Nariadenie vlády 360/2011</vt:lpstr>
      <vt:lpstr>Prezentácia programu PowerPoint</vt:lpstr>
      <vt:lpstr>Legislatíva SR – NV 360/2011</vt:lpstr>
      <vt:lpstr>Prezentácia programu PowerPoint</vt:lpstr>
      <vt:lpstr>Nariadenie vlády 360/2011</vt:lpstr>
      <vt:lpstr>Nariadenie vlády 360/2011</vt:lpstr>
      <vt:lpstr>Nariadenie vlády 100/2016 § 7</vt:lpstr>
      <vt:lpstr>NV 100/2016 - § 7  </vt:lpstr>
      <vt:lpstr>NV 100/2016 - § 7 a </vt:lpstr>
      <vt:lpstr>NV 360/2011 – § 8 a § 9</vt:lpstr>
      <vt:lpstr>NV 360/2011 – § 8 a § 9</vt:lpstr>
      <vt:lpstr>Čo potrebuje slovenský  vidiek :</vt:lpstr>
      <vt:lpstr>Čo potrebuje slovenský  vidiek :</vt:lpstr>
      <vt:lpstr>Desatoro predaja z dvora</vt:lpstr>
      <vt:lpstr>Inštitút znalostného pôdohospodárstva a inovácií (IZPI)</vt:lpstr>
      <vt:lpstr>Práca + radosť = úspech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</dc:creator>
  <cp:lastModifiedBy>zuzana</cp:lastModifiedBy>
  <cp:revision>168</cp:revision>
  <dcterms:created xsi:type="dcterms:W3CDTF">2020-11-11T15:03:18Z</dcterms:created>
  <dcterms:modified xsi:type="dcterms:W3CDTF">2025-02-24T21:11:01Z</dcterms:modified>
</cp:coreProperties>
</file>